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0"/>
  </p:notesMasterIdLst>
  <p:handoutMasterIdLst>
    <p:handoutMasterId r:id="rId41"/>
  </p:handoutMasterIdLst>
  <p:sldIdLst>
    <p:sldId id="312" r:id="rId2"/>
    <p:sldId id="314" r:id="rId3"/>
    <p:sldId id="299" r:id="rId4"/>
    <p:sldId id="335" r:id="rId5"/>
    <p:sldId id="278" r:id="rId6"/>
    <p:sldId id="285" r:id="rId7"/>
    <p:sldId id="289" r:id="rId8"/>
    <p:sldId id="328" r:id="rId9"/>
    <p:sldId id="339" r:id="rId10"/>
    <p:sldId id="340" r:id="rId11"/>
    <p:sldId id="341" r:id="rId12"/>
    <p:sldId id="342" r:id="rId13"/>
    <p:sldId id="316" r:id="rId14"/>
    <p:sldId id="292" r:id="rId15"/>
    <p:sldId id="333" r:id="rId16"/>
    <p:sldId id="323" r:id="rId17"/>
    <p:sldId id="324" r:id="rId18"/>
    <p:sldId id="326" r:id="rId19"/>
    <p:sldId id="334" r:id="rId20"/>
    <p:sldId id="338" r:id="rId21"/>
    <p:sldId id="329" r:id="rId22"/>
    <p:sldId id="325" r:id="rId23"/>
    <p:sldId id="327" r:id="rId24"/>
    <p:sldId id="330" r:id="rId25"/>
    <p:sldId id="308" r:id="rId26"/>
    <p:sldId id="313" r:id="rId27"/>
    <p:sldId id="261" r:id="rId28"/>
    <p:sldId id="276" r:id="rId29"/>
    <p:sldId id="337" r:id="rId30"/>
    <p:sldId id="309" r:id="rId31"/>
    <p:sldId id="331" r:id="rId32"/>
    <p:sldId id="310" r:id="rId33"/>
    <p:sldId id="318" r:id="rId34"/>
    <p:sldId id="319" r:id="rId35"/>
    <p:sldId id="320" r:id="rId36"/>
    <p:sldId id="311" r:id="rId37"/>
    <p:sldId id="317" r:id="rId38"/>
    <p:sldId id="269"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31D"/>
    <a:srgbClr val="D3EB43"/>
    <a:srgbClr val="E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5" autoAdjust="0"/>
    <p:restoredTop sz="94660"/>
  </p:normalViewPr>
  <p:slideViewPr>
    <p:cSldViewPr snapToGrid="0">
      <p:cViewPr varScale="1">
        <p:scale>
          <a:sx n="108" d="100"/>
          <a:sy n="108" d="100"/>
        </p:scale>
        <p:origin x="17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4201" tIns="47100" rIns="94201" bIns="47100"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4201" tIns="47100" rIns="94201" bIns="47100" rtlCol="0"/>
          <a:lstStyle>
            <a:lvl1pPr algn="r">
              <a:defRPr sz="1300"/>
            </a:lvl1pPr>
          </a:lstStyle>
          <a:p>
            <a:fld id="{6C97E104-FDF1-4F1F-9730-007704C42E0C}" type="datetimeFigureOut">
              <a:rPr lang="en-US" smtClean="0"/>
              <a:pPr/>
              <a:t>8/11/2023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4201" tIns="47100" rIns="94201" bIns="47100"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4201" tIns="47100" rIns="94201" bIns="47100" rtlCol="0" anchor="b"/>
          <a:lstStyle>
            <a:lvl1pPr algn="r">
              <a:defRPr sz="1300"/>
            </a:lvl1pPr>
          </a:lstStyle>
          <a:p>
            <a:fld id="{9F715BE8-9CC9-4DF6-A1D7-DBDC556542FA}" type="slidenum">
              <a:rPr lang="en-US" smtClean="0"/>
              <a:pPr/>
              <a:t>‹#›</a:t>
            </a:fld>
            <a:endParaRPr lang="en-US"/>
          </a:p>
        </p:txBody>
      </p:sp>
    </p:spTree>
    <p:extLst>
      <p:ext uri="{BB962C8B-B14F-4D97-AF65-F5344CB8AC3E}">
        <p14:creationId xmlns:p14="http://schemas.microsoft.com/office/powerpoint/2010/main" val="1334198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4201" tIns="47100" rIns="94201" bIns="47100" rtlCol="0"/>
          <a:lstStyle>
            <a:lvl1pPr algn="l">
              <a:defRPr sz="1300"/>
            </a:lvl1pPr>
          </a:lstStyle>
          <a:p>
            <a:pPr>
              <a:defRPr/>
            </a:pPr>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4201" tIns="47100" rIns="94201" bIns="47100" rtlCol="0"/>
          <a:lstStyle>
            <a:lvl1pPr algn="r">
              <a:defRPr sz="1300"/>
            </a:lvl1pPr>
          </a:lstStyle>
          <a:p>
            <a:pPr>
              <a:defRPr/>
            </a:pPr>
            <a:fld id="{EFD94392-0EC6-487E-A323-3AAB8EFF1E88}" type="datetimeFigureOut">
              <a:rPr lang="en-US"/>
              <a:pPr>
                <a:defRPr/>
              </a:pPr>
              <a:t>8/10/2023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4201" tIns="47100" rIns="94201" bIns="47100" rtlCol="0" anchor="ctr"/>
          <a:lstStyle/>
          <a:p>
            <a:pPr lvl="0"/>
            <a:endParaRPr lang="en-US" noProof="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4201" tIns="47100" rIns="94201" bIns="4710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4201" tIns="47100" rIns="94201" bIns="47100"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4201" tIns="47100" rIns="94201" bIns="47100" rtlCol="0" anchor="b"/>
          <a:lstStyle>
            <a:lvl1pPr algn="r">
              <a:defRPr sz="1300"/>
            </a:lvl1pPr>
          </a:lstStyle>
          <a:p>
            <a:pPr>
              <a:defRPr/>
            </a:pPr>
            <a:fld id="{B8DB3C69-16F6-466A-B3B3-DB0E2089E12C}" type="slidenum">
              <a:rPr lang="en-US"/>
              <a:pPr>
                <a:defRPr/>
              </a:pPr>
              <a:t>‹#›</a:t>
            </a:fld>
            <a:endParaRPr lang="en-US"/>
          </a:p>
        </p:txBody>
      </p:sp>
    </p:spTree>
    <p:extLst>
      <p:ext uri="{BB962C8B-B14F-4D97-AF65-F5344CB8AC3E}">
        <p14:creationId xmlns:p14="http://schemas.microsoft.com/office/powerpoint/2010/main" val="835070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a:t>
            </a:fld>
            <a:endParaRPr lang="en-US"/>
          </a:p>
        </p:txBody>
      </p:sp>
    </p:spTree>
    <p:extLst>
      <p:ext uri="{BB962C8B-B14F-4D97-AF65-F5344CB8AC3E}">
        <p14:creationId xmlns:p14="http://schemas.microsoft.com/office/powerpoint/2010/main" val="1137139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12</a:t>
            </a:fld>
            <a:endParaRPr lang="en-US"/>
          </a:p>
        </p:txBody>
      </p:sp>
    </p:spTree>
    <p:extLst>
      <p:ext uri="{BB962C8B-B14F-4D97-AF65-F5344CB8AC3E}">
        <p14:creationId xmlns:p14="http://schemas.microsoft.com/office/powerpoint/2010/main" val="66495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13</a:t>
            </a:fld>
            <a:endParaRPr lang="en-US"/>
          </a:p>
        </p:txBody>
      </p:sp>
    </p:spTree>
    <p:extLst>
      <p:ext uri="{BB962C8B-B14F-4D97-AF65-F5344CB8AC3E}">
        <p14:creationId xmlns:p14="http://schemas.microsoft.com/office/powerpoint/2010/main" val="117657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14</a:t>
            </a:fld>
            <a:endParaRPr lang="en-US"/>
          </a:p>
        </p:txBody>
      </p:sp>
    </p:spTree>
    <p:extLst>
      <p:ext uri="{BB962C8B-B14F-4D97-AF65-F5344CB8AC3E}">
        <p14:creationId xmlns:p14="http://schemas.microsoft.com/office/powerpoint/2010/main" val="262535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Presenter note: add your test dates to the slide, if desired</a:t>
            </a:r>
            <a:endParaRPr lang="en-US"/>
          </a:p>
          <a:p>
            <a:endParaRPr lang="en-US"/>
          </a:p>
          <a:p>
            <a:r>
              <a:rPr lang="en-US"/>
              <a:t>ACCESS for ELLs 2.0 is an English language proficiency assessment for Grades K–12. The test is administered every year to help school districts monitor the English language development of students identified as English language learners.</a:t>
            </a:r>
          </a:p>
          <a:p>
            <a:r>
              <a:rPr lang="en-US"/>
              <a:t>ACCESS for ELLs 2.0 measures students’ abilities to understand and produce English used within school settings. The four sections of the test are Listening, Reading, Speaking, and Writing. </a:t>
            </a:r>
          </a:p>
          <a:p>
            <a:endParaRPr lang="en-US"/>
          </a:p>
          <a:p>
            <a:r>
              <a:rPr lang="en-US"/>
              <a:t>Every state sets a time frame for schools to administer ACCESS for ELLs 2.0. Schools schedule when students will take the four sections of the test during the testing time frame. In this school,</a:t>
            </a:r>
            <a:r>
              <a:rPr lang="en-US" baseline="0"/>
              <a:t> students take the test starting in January.</a:t>
            </a:r>
          </a:p>
          <a:p>
            <a:endParaRPr lang="en-US" baseline="0"/>
          </a:p>
          <a:p>
            <a:r>
              <a:rPr lang="en-US"/>
              <a:t>Scores from ACCESS for ELLs 2.0 can be used in many ways.</a:t>
            </a:r>
            <a:r>
              <a:rPr lang="en-US" baseline="0"/>
              <a:t> As parents or guardians, you </a:t>
            </a:r>
            <a:r>
              <a:rPr lang="en-US"/>
              <a:t>can use the scores to advocate for their child. Teachers use the scores to plan instruction and assessments. Districts use the scores to evaluate their language support programs, to monitor student progress in acquiring English, and to determine if a student is eligible to exit an English language support program. Scores are also used to meet federal and state accountability requirements.</a:t>
            </a:r>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5E1C7D0D-F508-3D49-93FA-E8146CA44B41}" type="slidenum">
              <a:rPr lang="en-US" smtClean="0"/>
              <a:t>16</a:t>
            </a:fld>
            <a:endParaRPr lang="en-US"/>
          </a:p>
        </p:txBody>
      </p:sp>
    </p:spTree>
    <p:extLst>
      <p:ext uri="{BB962C8B-B14F-4D97-AF65-F5344CB8AC3E}">
        <p14:creationId xmlns:p14="http://schemas.microsoft.com/office/powerpoint/2010/main" val="2858442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a:p>
          <a:p>
            <a:r>
              <a:rPr lang="en-US"/>
              <a:t>The Individual</a:t>
            </a:r>
            <a:r>
              <a:rPr lang="en-US" baseline="0"/>
              <a:t> Student R</a:t>
            </a:r>
            <a:r>
              <a:rPr lang="en-US"/>
              <a:t>eport shows the eight scores your child could receive on the test. If your child took all four sections of the test, he/she will receive all eight scores. NA, or not available, indicates no score was reported. There are four Language Domain scores and four Composite Scores. </a:t>
            </a:r>
          </a:p>
          <a:p>
            <a:endParaRPr lang="en-US"/>
          </a:p>
          <a:p>
            <a:r>
              <a:rPr lang="en-US"/>
              <a:t>Scale Scores are reported as numbers that range from 100 – 600, for example 356 or 220. These scores reflect your child’s grade level and difficulty level of the test items that he/she successfully completed. Scale scores are helpful to see the progress your child makes in English language development from year to year. The graph on the report shows your child’s Scale Score for each of the eight scores, and it also shows the Confidence Band for each of his/her Scale Scores. </a:t>
            </a:r>
          </a:p>
          <a:p>
            <a:endParaRPr lang="en-US"/>
          </a:p>
          <a:p>
            <a:r>
              <a:rPr lang="en-US"/>
              <a:t>Confidence Bands are the shaded area around each of your child’s Scale Scores. This shows the possible range for your child’s score with a 95% probability of accuracy. In other words, if your child took the same test repeatedly, there is a 95% chance that his/her scores would be within the shaded range.</a:t>
            </a:r>
          </a:p>
          <a:p>
            <a:endParaRPr lang="en-US"/>
          </a:p>
          <a:p>
            <a:r>
              <a:rPr lang="en-US"/>
              <a:t>We encourage families to look at all of the scores reported for their child. Here are some suggestions for how to interpret, or make sense of, your child’s scores: </a:t>
            </a:r>
          </a:p>
          <a:p>
            <a:r>
              <a:rPr lang="en-US"/>
              <a:t>• Look at the Language Domain scores. Look at his/her Proficiency Level scores for Listening, Speaking, Reading and Writing. Which scores are closer to 6.0? Which scores are closer to 1.0? </a:t>
            </a:r>
          </a:p>
          <a:p>
            <a:r>
              <a:rPr lang="en-US"/>
              <a:t>• Look at the Composite Scores. Look at his/her Proficiency Level scores for Oral Language, Literacy, Comprehension, and the Overall Score. Which scores are closer to 6.0? Which scores are closer to 1.0? </a:t>
            </a:r>
          </a:p>
          <a:p>
            <a:endParaRPr lang="en-US"/>
          </a:p>
        </p:txBody>
      </p:sp>
      <p:sp>
        <p:nvSpPr>
          <p:cNvPr id="4" name="Slide Number Placeholder 3"/>
          <p:cNvSpPr>
            <a:spLocks noGrp="1"/>
          </p:cNvSpPr>
          <p:nvPr>
            <p:ph type="sldNum" sz="quarter" idx="10"/>
          </p:nvPr>
        </p:nvSpPr>
        <p:spPr/>
        <p:txBody>
          <a:bodyPr/>
          <a:lstStyle/>
          <a:p>
            <a:fld id="{5E1C7D0D-F508-3D49-93FA-E8146CA44B41}" type="slidenum">
              <a:rPr lang="en-US" smtClean="0"/>
              <a:t>17</a:t>
            </a:fld>
            <a:endParaRPr lang="en-US"/>
          </a:p>
        </p:txBody>
      </p:sp>
    </p:spTree>
    <p:extLst>
      <p:ext uri="{BB962C8B-B14F-4D97-AF65-F5344CB8AC3E}">
        <p14:creationId xmlns:p14="http://schemas.microsoft.com/office/powerpoint/2010/main" val="345800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Presenter note: add your test dates to the slide, if desired</a:t>
            </a:r>
            <a:endParaRPr lang="en-US"/>
          </a:p>
          <a:p>
            <a:endParaRPr lang="en-US"/>
          </a:p>
          <a:p>
            <a:r>
              <a:rPr lang="en-US"/>
              <a:t>ACCESS for ELLs 2.0 is an English language proficiency assessment for Grades K–12. The test is administered every year to help school districts monitor the English language development of students identified as English language learners.</a:t>
            </a:r>
          </a:p>
          <a:p>
            <a:r>
              <a:rPr lang="en-US"/>
              <a:t>ACCESS for ELLs 2.0 measures students’ abilities to understand and produce English used within school settings. The four sections of the test are Listening, Reading, Speaking, and Writing. </a:t>
            </a:r>
          </a:p>
          <a:p>
            <a:endParaRPr lang="en-US"/>
          </a:p>
          <a:p>
            <a:r>
              <a:rPr lang="en-US"/>
              <a:t>Every state sets a time frame for schools to administer ACCESS for ELLs 2.0. Schools schedule when students will take the four sections of the test during the testing time frame. In this school,</a:t>
            </a:r>
            <a:r>
              <a:rPr lang="en-US" baseline="0"/>
              <a:t> students take the test starting in January.</a:t>
            </a:r>
          </a:p>
          <a:p>
            <a:endParaRPr lang="en-US" baseline="0"/>
          </a:p>
          <a:p>
            <a:r>
              <a:rPr lang="en-US"/>
              <a:t>Scores from ACCESS for ELLs 2.0 can be used in many ways.</a:t>
            </a:r>
            <a:r>
              <a:rPr lang="en-US" baseline="0"/>
              <a:t> As parents or guardians, you </a:t>
            </a:r>
            <a:r>
              <a:rPr lang="en-US"/>
              <a:t>can use the scores to advocate for their child. Teachers use the scores to plan instruction and assessments. Districts use the scores to evaluate their language support programs, to monitor student progress in acquiring English, and to determine if a student is eligible to exit an English language support program. Scores are also used to meet federal and state accountability requirements.</a:t>
            </a:r>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5E1C7D0D-F508-3D49-93FA-E8146CA44B41}" type="slidenum">
              <a:rPr lang="en-US" smtClean="0"/>
              <a:t>18</a:t>
            </a:fld>
            <a:endParaRPr lang="en-US"/>
          </a:p>
        </p:txBody>
      </p:sp>
    </p:spTree>
    <p:extLst>
      <p:ext uri="{BB962C8B-B14F-4D97-AF65-F5344CB8AC3E}">
        <p14:creationId xmlns:p14="http://schemas.microsoft.com/office/powerpoint/2010/main" val="303001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21</a:t>
            </a:fld>
            <a:endParaRPr lang="en-US"/>
          </a:p>
        </p:txBody>
      </p:sp>
    </p:spTree>
    <p:extLst>
      <p:ext uri="{BB962C8B-B14F-4D97-AF65-F5344CB8AC3E}">
        <p14:creationId xmlns:p14="http://schemas.microsoft.com/office/powerpoint/2010/main" val="3930818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22</a:t>
            </a:fld>
            <a:endParaRPr lang="en-US"/>
          </a:p>
        </p:txBody>
      </p:sp>
    </p:spTree>
    <p:extLst>
      <p:ext uri="{BB962C8B-B14F-4D97-AF65-F5344CB8AC3E}">
        <p14:creationId xmlns:p14="http://schemas.microsoft.com/office/powerpoint/2010/main" val="414678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23</a:t>
            </a:fld>
            <a:endParaRPr lang="en-US"/>
          </a:p>
        </p:txBody>
      </p:sp>
    </p:spTree>
    <p:extLst>
      <p:ext uri="{BB962C8B-B14F-4D97-AF65-F5344CB8AC3E}">
        <p14:creationId xmlns:p14="http://schemas.microsoft.com/office/powerpoint/2010/main" val="4026375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24</a:t>
            </a:fld>
            <a:endParaRPr lang="en-US"/>
          </a:p>
        </p:txBody>
      </p:sp>
    </p:spTree>
    <p:extLst>
      <p:ext uri="{BB962C8B-B14F-4D97-AF65-F5344CB8AC3E}">
        <p14:creationId xmlns:p14="http://schemas.microsoft.com/office/powerpoint/2010/main" val="394382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a:t>
            </a:fld>
            <a:endParaRPr lang="en-US"/>
          </a:p>
        </p:txBody>
      </p:sp>
    </p:spTree>
    <p:extLst>
      <p:ext uri="{BB962C8B-B14F-4D97-AF65-F5344CB8AC3E}">
        <p14:creationId xmlns:p14="http://schemas.microsoft.com/office/powerpoint/2010/main" val="1152012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25</a:t>
            </a:fld>
            <a:endParaRPr lang="en-US"/>
          </a:p>
        </p:txBody>
      </p:sp>
    </p:spTree>
    <p:extLst>
      <p:ext uri="{BB962C8B-B14F-4D97-AF65-F5344CB8AC3E}">
        <p14:creationId xmlns:p14="http://schemas.microsoft.com/office/powerpoint/2010/main" val="364233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26</a:t>
            </a:fld>
            <a:endParaRPr lang="en-US"/>
          </a:p>
        </p:txBody>
      </p:sp>
    </p:spTree>
    <p:extLst>
      <p:ext uri="{BB962C8B-B14F-4D97-AF65-F5344CB8AC3E}">
        <p14:creationId xmlns:p14="http://schemas.microsoft.com/office/powerpoint/2010/main" val="137340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27</a:t>
            </a:fld>
            <a:endParaRPr lang="en-US"/>
          </a:p>
        </p:txBody>
      </p:sp>
    </p:spTree>
    <p:extLst>
      <p:ext uri="{BB962C8B-B14F-4D97-AF65-F5344CB8AC3E}">
        <p14:creationId xmlns:p14="http://schemas.microsoft.com/office/powerpoint/2010/main" val="3038576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28</a:t>
            </a:fld>
            <a:endParaRPr lang="en-US"/>
          </a:p>
        </p:txBody>
      </p:sp>
    </p:spTree>
    <p:extLst>
      <p:ext uri="{BB962C8B-B14F-4D97-AF65-F5344CB8AC3E}">
        <p14:creationId xmlns:p14="http://schemas.microsoft.com/office/powerpoint/2010/main" val="225998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29</a:t>
            </a:fld>
            <a:endParaRPr lang="en-US"/>
          </a:p>
        </p:txBody>
      </p:sp>
    </p:spTree>
    <p:extLst>
      <p:ext uri="{BB962C8B-B14F-4D97-AF65-F5344CB8AC3E}">
        <p14:creationId xmlns:p14="http://schemas.microsoft.com/office/powerpoint/2010/main" val="882239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30</a:t>
            </a:fld>
            <a:endParaRPr lang="en-US"/>
          </a:p>
        </p:txBody>
      </p:sp>
    </p:spTree>
    <p:extLst>
      <p:ext uri="{BB962C8B-B14F-4D97-AF65-F5344CB8AC3E}">
        <p14:creationId xmlns:p14="http://schemas.microsoft.com/office/powerpoint/2010/main" val="418574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31</a:t>
            </a:fld>
            <a:endParaRPr lang="en-US"/>
          </a:p>
        </p:txBody>
      </p:sp>
    </p:spTree>
    <p:extLst>
      <p:ext uri="{BB962C8B-B14F-4D97-AF65-F5344CB8AC3E}">
        <p14:creationId xmlns:p14="http://schemas.microsoft.com/office/powerpoint/2010/main" val="3631042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32</a:t>
            </a:fld>
            <a:endParaRPr lang="en-US"/>
          </a:p>
        </p:txBody>
      </p:sp>
    </p:spTree>
    <p:extLst>
      <p:ext uri="{BB962C8B-B14F-4D97-AF65-F5344CB8AC3E}">
        <p14:creationId xmlns:p14="http://schemas.microsoft.com/office/powerpoint/2010/main" val="2209793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33</a:t>
            </a:fld>
            <a:endParaRPr lang="en-US"/>
          </a:p>
        </p:txBody>
      </p:sp>
    </p:spTree>
    <p:extLst>
      <p:ext uri="{BB962C8B-B14F-4D97-AF65-F5344CB8AC3E}">
        <p14:creationId xmlns:p14="http://schemas.microsoft.com/office/powerpoint/2010/main" val="2259864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34</a:t>
            </a:fld>
            <a:endParaRPr lang="en-US"/>
          </a:p>
        </p:txBody>
      </p:sp>
    </p:spTree>
    <p:extLst>
      <p:ext uri="{BB962C8B-B14F-4D97-AF65-F5344CB8AC3E}">
        <p14:creationId xmlns:p14="http://schemas.microsoft.com/office/powerpoint/2010/main" val="39088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5</a:t>
            </a:fld>
            <a:endParaRPr lang="en-US"/>
          </a:p>
        </p:txBody>
      </p:sp>
    </p:spTree>
    <p:extLst>
      <p:ext uri="{BB962C8B-B14F-4D97-AF65-F5344CB8AC3E}">
        <p14:creationId xmlns:p14="http://schemas.microsoft.com/office/powerpoint/2010/main" val="3787178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35</a:t>
            </a:fld>
            <a:endParaRPr lang="en-US"/>
          </a:p>
        </p:txBody>
      </p:sp>
    </p:spTree>
    <p:extLst>
      <p:ext uri="{BB962C8B-B14F-4D97-AF65-F5344CB8AC3E}">
        <p14:creationId xmlns:p14="http://schemas.microsoft.com/office/powerpoint/2010/main" val="1980737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36</a:t>
            </a:fld>
            <a:endParaRPr lang="en-US"/>
          </a:p>
        </p:txBody>
      </p:sp>
    </p:spTree>
    <p:extLst>
      <p:ext uri="{BB962C8B-B14F-4D97-AF65-F5344CB8AC3E}">
        <p14:creationId xmlns:p14="http://schemas.microsoft.com/office/powerpoint/2010/main" val="3961586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37</a:t>
            </a:fld>
            <a:endParaRPr lang="en-US"/>
          </a:p>
        </p:txBody>
      </p:sp>
    </p:spTree>
    <p:extLst>
      <p:ext uri="{BB962C8B-B14F-4D97-AF65-F5344CB8AC3E}">
        <p14:creationId xmlns:p14="http://schemas.microsoft.com/office/powerpoint/2010/main" val="1733482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38</a:t>
            </a:fld>
            <a:endParaRPr lang="en-US"/>
          </a:p>
        </p:txBody>
      </p:sp>
    </p:spTree>
    <p:extLst>
      <p:ext uri="{BB962C8B-B14F-4D97-AF65-F5344CB8AC3E}">
        <p14:creationId xmlns:p14="http://schemas.microsoft.com/office/powerpoint/2010/main" val="3130639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6</a:t>
            </a:fld>
            <a:endParaRPr lang="en-US"/>
          </a:p>
        </p:txBody>
      </p:sp>
    </p:spTree>
    <p:extLst>
      <p:ext uri="{BB962C8B-B14F-4D97-AF65-F5344CB8AC3E}">
        <p14:creationId xmlns:p14="http://schemas.microsoft.com/office/powerpoint/2010/main" val="42176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7</a:t>
            </a:fld>
            <a:endParaRPr lang="en-US"/>
          </a:p>
        </p:txBody>
      </p:sp>
    </p:spTree>
    <p:extLst>
      <p:ext uri="{BB962C8B-B14F-4D97-AF65-F5344CB8AC3E}">
        <p14:creationId xmlns:p14="http://schemas.microsoft.com/office/powerpoint/2010/main" val="201252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8</a:t>
            </a:fld>
            <a:endParaRPr lang="en-US"/>
          </a:p>
        </p:txBody>
      </p:sp>
    </p:spTree>
    <p:extLst>
      <p:ext uri="{BB962C8B-B14F-4D97-AF65-F5344CB8AC3E}">
        <p14:creationId xmlns:p14="http://schemas.microsoft.com/office/powerpoint/2010/main" val="398920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9</a:t>
            </a:fld>
            <a:endParaRPr lang="en-US"/>
          </a:p>
        </p:txBody>
      </p:sp>
    </p:spTree>
    <p:extLst>
      <p:ext uri="{BB962C8B-B14F-4D97-AF65-F5344CB8AC3E}">
        <p14:creationId xmlns:p14="http://schemas.microsoft.com/office/powerpoint/2010/main" val="1365029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10</a:t>
            </a:fld>
            <a:endParaRPr lang="en-US"/>
          </a:p>
        </p:txBody>
      </p:sp>
    </p:spTree>
    <p:extLst>
      <p:ext uri="{BB962C8B-B14F-4D97-AF65-F5344CB8AC3E}">
        <p14:creationId xmlns:p14="http://schemas.microsoft.com/office/powerpoint/2010/main" val="78957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11</a:t>
            </a:fld>
            <a:endParaRPr lang="en-US"/>
          </a:p>
        </p:txBody>
      </p:sp>
    </p:spTree>
    <p:extLst>
      <p:ext uri="{BB962C8B-B14F-4D97-AF65-F5344CB8AC3E}">
        <p14:creationId xmlns:p14="http://schemas.microsoft.com/office/powerpoint/2010/main" val="204003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BF557C1-5F6C-45FA-BF00-FA3393B52152}" type="datetimeFigureOut">
              <a:rPr lang="en-US" smtClean="0"/>
              <a:pPr>
                <a:defRPr/>
              </a:pPr>
              <a:t>8/10/2023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A5A1AF-0FAF-4A43-BF78-FFD67272E01F}" type="slidenum">
              <a:rPr lang="en-US" smtClean="0"/>
              <a:pPr>
                <a:defRPr/>
              </a:pPr>
              <a:t>‹#›</a:t>
            </a:fld>
            <a:endParaRPr lang="en-US"/>
          </a:p>
        </p:txBody>
      </p:sp>
    </p:spTree>
    <p:extLst>
      <p:ext uri="{BB962C8B-B14F-4D97-AF65-F5344CB8AC3E}">
        <p14:creationId xmlns:p14="http://schemas.microsoft.com/office/powerpoint/2010/main" val="414247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857364C-D1CB-417E-9BCF-3E04F4D25CF3}" type="datetimeFigureOut">
              <a:rPr lang="en-US" smtClean="0"/>
              <a:pPr>
                <a:defRPr/>
              </a:pPr>
              <a:t>8/10/2023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26F63E-6CD7-4686-B09B-27CF05B9696A}" type="slidenum">
              <a:rPr lang="en-US" smtClean="0"/>
              <a:pPr>
                <a:defRPr/>
              </a:pPr>
              <a:t>‹#›</a:t>
            </a:fld>
            <a:endParaRPr lang="en-US"/>
          </a:p>
        </p:txBody>
      </p:sp>
    </p:spTree>
    <p:extLst>
      <p:ext uri="{BB962C8B-B14F-4D97-AF65-F5344CB8AC3E}">
        <p14:creationId xmlns:p14="http://schemas.microsoft.com/office/powerpoint/2010/main" val="92179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5348C6D-D3DF-454E-969B-796DFBBA829E}" type="datetimeFigureOut">
              <a:rPr lang="en-US" smtClean="0"/>
              <a:pPr>
                <a:defRPr/>
              </a:pPr>
              <a:t>8/10/2023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340B88-7D2C-4CF1-9F91-677B44FFA412}" type="slidenum">
              <a:rPr lang="en-US" smtClean="0"/>
              <a:pPr>
                <a:defRPr/>
              </a:pPr>
              <a:t>‹#›</a:t>
            </a:fld>
            <a:endParaRPr lang="en-US"/>
          </a:p>
        </p:txBody>
      </p:sp>
    </p:spTree>
    <p:extLst>
      <p:ext uri="{BB962C8B-B14F-4D97-AF65-F5344CB8AC3E}">
        <p14:creationId xmlns:p14="http://schemas.microsoft.com/office/powerpoint/2010/main" val="275929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669A7B3-B36C-45AF-A0D5-195A2ED8EEF1}" type="datetimeFigureOut">
              <a:rPr lang="en-US" smtClean="0"/>
              <a:pPr>
                <a:defRPr/>
              </a:pPr>
              <a:t>8/10/2023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47F450-B010-44F3-A87C-A52A6F362B1F}" type="slidenum">
              <a:rPr lang="en-US" smtClean="0"/>
              <a:pPr>
                <a:defRPr/>
              </a:pPr>
              <a:t>‹#›</a:t>
            </a:fld>
            <a:endParaRPr lang="en-US"/>
          </a:p>
        </p:txBody>
      </p:sp>
    </p:spTree>
    <p:extLst>
      <p:ext uri="{BB962C8B-B14F-4D97-AF65-F5344CB8AC3E}">
        <p14:creationId xmlns:p14="http://schemas.microsoft.com/office/powerpoint/2010/main" val="175836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EB72F6B-04C2-4D48-84CC-8B68B19FCD8F}" type="datetimeFigureOut">
              <a:rPr lang="en-US" smtClean="0"/>
              <a:pPr>
                <a:defRPr/>
              </a:pPr>
              <a:t>8/10/2023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ECE99B-75FC-4C07-9182-8D8CEE233CDF}" type="slidenum">
              <a:rPr lang="en-US" smtClean="0"/>
              <a:pPr>
                <a:defRPr/>
              </a:pPr>
              <a:t>‹#›</a:t>
            </a:fld>
            <a:endParaRPr lang="en-US"/>
          </a:p>
        </p:txBody>
      </p:sp>
    </p:spTree>
    <p:extLst>
      <p:ext uri="{BB962C8B-B14F-4D97-AF65-F5344CB8AC3E}">
        <p14:creationId xmlns:p14="http://schemas.microsoft.com/office/powerpoint/2010/main" val="338882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B713415E-5B39-4CD8-A8E4-32608CD6D61F}" type="datetimeFigureOut">
              <a:rPr lang="en-US" smtClean="0"/>
              <a:pPr>
                <a:defRPr/>
              </a:pPr>
              <a:t>8/10/2023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7491DD7-576A-4572-9584-7E1C727197DC}" type="slidenum">
              <a:rPr lang="en-US" smtClean="0"/>
              <a:pPr>
                <a:defRPr/>
              </a:pPr>
              <a:t>‹#›</a:t>
            </a:fld>
            <a:endParaRPr lang="en-US"/>
          </a:p>
        </p:txBody>
      </p:sp>
    </p:spTree>
    <p:extLst>
      <p:ext uri="{BB962C8B-B14F-4D97-AF65-F5344CB8AC3E}">
        <p14:creationId xmlns:p14="http://schemas.microsoft.com/office/powerpoint/2010/main" val="112866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B9A0F86-936D-470F-9772-604DC78AB824}" type="datetimeFigureOut">
              <a:rPr lang="en-US" smtClean="0"/>
              <a:pPr>
                <a:defRPr/>
              </a:pPr>
              <a:t>8/10/2023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FEFD8B8-B4A8-42B0-BBAF-EE95351A7DB1}" type="slidenum">
              <a:rPr lang="en-US" smtClean="0"/>
              <a:pPr>
                <a:defRPr/>
              </a:pPr>
              <a:t>‹#›</a:t>
            </a:fld>
            <a:endParaRPr lang="en-US"/>
          </a:p>
        </p:txBody>
      </p:sp>
    </p:spTree>
    <p:extLst>
      <p:ext uri="{BB962C8B-B14F-4D97-AF65-F5344CB8AC3E}">
        <p14:creationId xmlns:p14="http://schemas.microsoft.com/office/powerpoint/2010/main" val="192947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020B72CD-9738-4307-983B-810B3FBFC3F3}" type="datetimeFigureOut">
              <a:rPr lang="en-US" smtClean="0"/>
              <a:pPr>
                <a:defRPr/>
              </a:pPr>
              <a:t>8/10/2023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35A02BE-CE23-4449-BB2F-1CABC1927108}" type="slidenum">
              <a:rPr lang="en-US" smtClean="0"/>
              <a:pPr>
                <a:defRPr/>
              </a:pPr>
              <a:t>‹#›</a:t>
            </a:fld>
            <a:endParaRPr lang="en-US"/>
          </a:p>
        </p:txBody>
      </p:sp>
    </p:spTree>
    <p:extLst>
      <p:ext uri="{BB962C8B-B14F-4D97-AF65-F5344CB8AC3E}">
        <p14:creationId xmlns:p14="http://schemas.microsoft.com/office/powerpoint/2010/main" val="273168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0F6D289-C583-4BF2-8E87-21AE747C48CC}" type="datetimeFigureOut">
              <a:rPr lang="en-US" smtClean="0"/>
              <a:pPr>
                <a:defRPr/>
              </a:pPr>
              <a:t>8/10/2023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98101D5-1458-4871-B908-3E0241C4CDA6}" type="slidenum">
              <a:rPr lang="en-US" smtClean="0"/>
              <a:pPr>
                <a:defRPr/>
              </a:pPr>
              <a:t>‹#›</a:t>
            </a:fld>
            <a:endParaRPr lang="en-US"/>
          </a:p>
        </p:txBody>
      </p:sp>
    </p:spTree>
    <p:extLst>
      <p:ext uri="{BB962C8B-B14F-4D97-AF65-F5344CB8AC3E}">
        <p14:creationId xmlns:p14="http://schemas.microsoft.com/office/powerpoint/2010/main" val="243445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D55DA2F-3346-4030-8C68-28320A881AE5}" type="datetimeFigureOut">
              <a:rPr lang="en-US" smtClean="0"/>
              <a:pPr>
                <a:defRPr/>
              </a:pPr>
              <a:t>8/10/2023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CC13E7B-18E7-4AB4-A69C-75C9A9E3F163}" type="slidenum">
              <a:rPr lang="en-US" smtClean="0"/>
              <a:pPr>
                <a:defRPr/>
              </a:pPr>
              <a:t>‹#›</a:t>
            </a:fld>
            <a:endParaRPr lang="en-US"/>
          </a:p>
        </p:txBody>
      </p:sp>
    </p:spTree>
    <p:extLst>
      <p:ext uri="{BB962C8B-B14F-4D97-AF65-F5344CB8AC3E}">
        <p14:creationId xmlns:p14="http://schemas.microsoft.com/office/powerpoint/2010/main" val="162583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EED662D-C94A-4795-9D20-442CFE9A9270}" type="datetimeFigureOut">
              <a:rPr lang="en-US" smtClean="0"/>
              <a:pPr>
                <a:defRPr/>
              </a:pPr>
              <a:t>8/10/2023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8B84C8E-1E91-42A4-807C-B476E7A96A3C}" type="slidenum">
              <a:rPr lang="en-US" smtClean="0"/>
              <a:pPr>
                <a:defRPr/>
              </a:pPr>
              <a:t>‹#›</a:t>
            </a:fld>
            <a:endParaRPr lang="en-US"/>
          </a:p>
        </p:txBody>
      </p:sp>
    </p:spTree>
    <p:extLst>
      <p:ext uri="{BB962C8B-B14F-4D97-AF65-F5344CB8AC3E}">
        <p14:creationId xmlns:p14="http://schemas.microsoft.com/office/powerpoint/2010/main" val="367877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DD6C59D-F18C-4773-9645-551455268564}" type="datetimeFigureOut">
              <a:rPr lang="en-US" smtClean="0"/>
              <a:pPr>
                <a:defRPr/>
              </a:pPr>
              <a:t>8/10/2023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4B01E32-8237-40D5-A2A8-5E73551FA6B7}" type="slidenum">
              <a:rPr lang="en-US" smtClean="0"/>
              <a:pPr>
                <a:defRPr/>
              </a:pPr>
              <a:t>‹#›</a:t>
            </a:fld>
            <a:endParaRPr lang="en-US"/>
          </a:p>
        </p:txBody>
      </p:sp>
    </p:spTree>
    <p:extLst>
      <p:ext uri="{BB962C8B-B14F-4D97-AF65-F5344CB8AC3E}">
        <p14:creationId xmlns:p14="http://schemas.microsoft.com/office/powerpoint/2010/main" val="18334352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adoe.org/Technology-Services/Enterprise-Systems-and-Applications/SLDS/Pages/SLDS-Parent-Portal.aspx"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newton.instructure.com/courses/9822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copyrightkids.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valdivia.stephanie@newton.k12.ga.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kinney.andrea@newton.k12.ga.u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mailto:Mcknight.wanda@newton.k12.ga.u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reed.Khiem@newton.k12.ga.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mcknight.wanda@newton.k12.ga.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1743" y="318452"/>
            <a:ext cx="7239000" cy="4023360"/>
          </a:xfrm>
          <a:solidFill>
            <a:schemeClr val="accent5">
              <a:lumMod val="50000"/>
            </a:schemeClr>
          </a:solidFill>
        </p:spPr>
        <p:txBody>
          <a:bodyPr>
            <a:normAutofit/>
          </a:bodyPr>
          <a:lstStyle/>
          <a:p>
            <a:pPr algn="ctr"/>
            <a:r>
              <a:rPr lang="en-US" dirty="0">
                <a:solidFill>
                  <a:schemeClr val="bg1"/>
                </a:solidFill>
                <a:latin typeface="Adobe Hebrew" panose="02040503050201020203" pitchFamily="18" charset="-79"/>
                <a:cs typeface="Adobe Hebrew" panose="02040503050201020203" pitchFamily="18" charset="-79"/>
              </a:rPr>
              <a:t>Title I Schoolwide</a:t>
            </a:r>
            <a:br>
              <a:rPr lang="en-US" dirty="0">
                <a:solidFill>
                  <a:schemeClr val="bg1"/>
                </a:solidFill>
                <a:latin typeface="Adobe Hebrew" panose="02040503050201020203" pitchFamily="18" charset="-79"/>
                <a:cs typeface="Adobe Hebrew" panose="02040503050201020203" pitchFamily="18" charset="-79"/>
              </a:rPr>
            </a:br>
            <a:r>
              <a:rPr lang="en-US" dirty="0">
                <a:solidFill>
                  <a:schemeClr val="bg1"/>
                </a:solidFill>
                <a:latin typeface="Adobe Hebrew" panose="02040503050201020203" pitchFamily="18" charset="-79"/>
                <a:cs typeface="Adobe Hebrew" panose="02040503050201020203" pitchFamily="18" charset="-79"/>
              </a:rPr>
              <a:t>Annual Parent Orientation</a:t>
            </a:r>
            <a:br>
              <a:rPr lang="en-US" dirty="0">
                <a:solidFill>
                  <a:schemeClr val="bg1"/>
                </a:solidFill>
                <a:latin typeface="Adobe Hebrew" panose="02040503050201020203" pitchFamily="18" charset="-79"/>
                <a:cs typeface="Adobe Hebrew" panose="02040503050201020203" pitchFamily="18" charset="-79"/>
              </a:rPr>
            </a:br>
            <a:r>
              <a:rPr lang="en-US" dirty="0">
                <a:solidFill>
                  <a:schemeClr val="bg1"/>
                </a:solidFill>
                <a:latin typeface="Adobe Hebrew" panose="02040503050201020203" pitchFamily="18" charset="-79"/>
                <a:cs typeface="Adobe Hebrew" panose="02040503050201020203" pitchFamily="18" charset="-79"/>
              </a:rPr>
              <a:t>Meeting</a:t>
            </a:r>
            <a:br>
              <a:rPr lang="en-US" dirty="0">
                <a:solidFill>
                  <a:schemeClr val="bg1"/>
                </a:solidFill>
              </a:rPr>
            </a:br>
            <a:br>
              <a:rPr lang="en-US" dirty="0">
                <a:solidFill>
                  <a:schemeClr val="bg1"/>
                </a:solidFill>
              </a:rPr>
            </a:br>
            <a:endParaRPr lang="en-US" dirty="0">
              <a:solidFill>
                <a:schemeClr val="bg1"/>
              </a:solidFill>
            </a:endParaRPr>
          </a:p>
        </p:txBody>
      </p:sp>
      <p:sp>
        <p:nvSpPr>
          <p:cNvPr id="4" name="Subtitle 7"/>
          <p:cNvSpPr txBox="1">
            <a:spLocks/>
          </p:cNvSpPr>
          <p:nvPr/>
        </p:nvSpPr>
        <p:spPr>
          <a:xfrm>
            <a:off x="2701924" y="5089713"/>
            <a:ext cx="3429000" cy="887083"/>
          </a:xfrm>
          <a:prstGeom prst="rect">
            <a:avLst/>
          </a:prstGeom>
        </p:spPr>
        <p:txBody>
          <a:bodyPr vert="horz">
            <a:normAutofit fontScale="550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fontAlgn="auto">
              <a:spcAft>
                <a:spcPts val="0"/>
              </a:spcAft>
              <a:buNone/>
              <a:defRPr/>
            </a:pPr>
            <a:r>
              <a:rPr lang="en-US" sz="2800" b="1" dirty="0">
                <a:effectLst>
                  <a:outerShdw blurRad="38100" dist="38100" dir="2700000" algn="tl">
                    <a:srgbClr val="000000">
                      <a:alpha val="43137"/>
                    </a:srgbClr>
                  </a:outerShdw>
                </a:effectLst>
                <a:latin typeface="Imprint MT Shadow" pitchFamily="82" charset="0"/>
                <a:cs typeface="Times New Roman" pitchFamily="18" charset="0"/>
              </a:rPr>
              <a:t>Presented by </a:t>
            </a:r>
          </a:p>
          <a:p>
            <a:pPr marL="0" indent="0" algn="ctr" fontAlgn="auto">
              <a:spcAft>
                <a:spcPts val="0"/>
              </a:spcAft>
              <a:buNone/>
              <a:defRPr/>
            </a:pPr>
            <a:r>
              <a:rPr lang="en-US" sz="2800" b="1" dirty="0">
                <a:effectLst>
                  <a:outerShdw blurRad="38100" dist="38100" dir="2700000" algn="tl">
                    <a:srgbClr val="000000">
                      <a:alpha val="43137"/>
                    </a:srgbClr>
                  </a:outerShdw>
                </a:effectLst>
                <a:latin typeface="Imprint MT Shadow" pitchFamily="82" charset="0"/>
                <a:cs typeface="Times New Roman" pitchFamily="18" charset="0"/>
              </a:rPr>
              <a:t>Newton County School System</a:t>
            </a:r>
          </a:p>
          <a:p>
            <a:pPr marL="0" indent="0" algn="ctr" fontAlgn="auto">
              <a:spcAft>
                <a:spcPts val="0"/>
              </a:spcAft>
              <a:buNone/>
              <a:defRPr/>
            </a:pPr>
            <a:r>
              <a:rPr lang="en-US" sz="2800" b="1" dirty="0">
                <a:effectLst>
                  <a:outerShdw blurRad="38100" dist="38100" dir="2700000" algn="tl">
                    <a:srgbClr val="000000">
                      <a:alpha val="43137"/>
                    </a:srgbClr>
                  </a:outerShdw>
                </a:effectLst>
                <a:latin typeface="Imprint MT Shadow" pitchFamily="82" charset="0"/>
                <a:cs typeface="Times New Roman" pitchFamily="18" charset="0"/>
              </a:rPr>
              <a:t>Office of Federal Programs</a:t>
            </a:r>
          </a:p>
          <a:p>
            <a:pPr fontAlgn="auto">
              <a:spcAft>
                <a:spcPts val="0"/>
              </a:spcAft>
              <a:defRPr/>
            </a:pPr>
            <a:endParaRPr lang="en-US" sz="2800" dirty="0">
              <a:latin typeface="Georgia" pitchFamily="18" charset="0"/>
            </a:endParaRPr>
          </a:p>
        </p:txBody>
      </p:sp>
      <p:pic>
        <p:nvPicPr>
          <p:cNvPr id="409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341812"/>
            <a:ext cx="206057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0924" y="4331029"/>
            <a:ext cx="206057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7"/>
          <p:cNvSpPr txBox="1">
            <a:spLocks/>
          </p:cNvSpPr>
          <p:nvPr/>
        </p:nvSpPr>
        <p:spPr>
          <a:xfrm>
            <a:off x="952500" y="2418953"/>
            <a:ext cx="7238999" cy="2020093"/>
          </a:xfrm>
          <a:prstGeom prst="rect">
            <a:avLst/>
          </a:prstGeom>
        </p:spPr>
        <p:txBody>
          <a:bodyPr vert="horz" lIns="91440" tIns="45720" rIns="91440" bIns="45720" anchor="t">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None/>
              <a:defRPr/>
            </a:pPr>
            <a:endParaRPr lang="en-US" sz="2800" b="1" dirty="0">
              <a:effectLst>
                <a:outerShdw blurRad="38100" dist="38100" dir="2700000" algn="tl">
                  <a:srgbClr val="000000">
                    <a:alpha val="43137"/>
                  </a:srgbClr>
                </a:outerShdw>
              </a:effectLst>
              <a:latin typeface="Imprint MT Shadow" pitchFamily="82" charset="0"/>
              <a:cs typeface="Times New Roman" pitchFamily="18" charset="0"/>
            </a:endParaRPr>
          </a:p>
          <a:p>
            <a:pPr marL="0" indent="0" algn="ctr">
              <a:buNone/>
              <a:defRPr/>
            </a:pPr>
            <a:r>
              <a:rPr lang="en-US" sz="2800" b="1" dirty="0">
                <a:solidFill>
                  <a:schemeClr val="bg1"/>
                </a:solidFill>
                <a:effectLst>
                  <a:outerShdw blurRad="38100" dist="38100" dir="2700000" algn="tl">
                    <a:srgbClr val="000000">
                      <a:alpha val="43137"/>
                    </a:srgbClr>
                  </a:outerShdw>
                </a:effectLst>
                <a:latin typeface="Imprint MT Shadow"/>
                <a:cs typeface="Times New Roman"/>
              </a:rPr>
              <a:t>Oak Hill Elementary School</a:t>
            </a:r>
            <a:endParaRPr lang="en-US" dirty="0">
              <a:solidFill>
                <a:schemeClr val="bg1"/>
              </a:solidFill>
            </a:endParaRPr>
          </a:p>
          <a:p>
            <a:pPr marL="0" indent="0" algn="ctr">
              <a:buNone/>
              <a:defRPr/>
            </a:pPr>
            <a:r>
              <a:rPr lang="en-US" sz="2800" b="1" dirty="0">
                <a:solidFill>
                  <a:schemeClr val="bg1"/>
                </a:solidFill>
                <a:latin typeface="Calibri"/>
                <a:cs typeface="Times New Roman"/>
              </a:rPr>
              <a:t>August 17, 2023</a:t>
            </a:r>
            <a:endParaRPr lang="en-US" sz="2800" dirty="0">
              <a:latin typeface="Georgia" pitchFamily="18" charset="0"/>
            </a:endParaRPr>
          </a:p>
        </p:txBody>
      </p:sp>
    </p:spTree>
    <p:extLst>
      <p:ext uri="{BB962C8B-B14F-4D97-AF65-F5344CB8AC3E}">
        <p14:creationId xmlns:p14="http://schemas.microsoft.com/office/powerpoint/2010/main" val="1769376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0440"/>
            <a:ext cx="9144000" cy="1295401"/>
          </a:xfrm>
          <a:solidFill>
            <a:schemeClr val="tx1"/>
          </a:solidFill>
        </p:spPr>
        <p:txBody>
          <a:bodyPr>
            <a:normAutofit/>
          </a:bodyPr>
          <a:lstStyle/>
          <a:p>
            <a:pPr algn="ctr">
              <a:defRPr/>
            </a:pPr>
            <a:r>
              <a:rPr lang="en-US" dirty="0">
                <a:ln w="500">
                  <a:solidFill>
                    <a:schemeClr val="bg1"/>
                  </a:solidFill>
                </a:ln>
                <a:solidFill>
                  <a:schemeClr val="bg1"/>
                </a:solidFill>
                <a:latin typeface="Georgia" pitchFamily="18" charset="0"/>
              </a:rPr>
              <a:t>Support Areas</a:t>
            </a:r>
            <a:br>
              <a:rPr lang="en-US" dirty="0">
                <a:ln w="500">
                  <a:solidFill>
                    <a:schemeClr val="bg1"/>
                  </a:solidFill>
                </a:ln>
                <a:solidFill>
                  <a:schemeClr val="bg1"/>
                </a:solidFill>
                <a:latin typeface="Georgia" pitchFamily="18" charset="0"/>
              </a:rPr>
            </a:br>
            <a:r>
              <a:rPr lang="en-US" dirty="0">
                <a:ln w="500">
                  <a:solidFill>
                    <a:schemeClr val="bg1"/>
                  </a:solidFill>
                </a:ln>
                <a:solidFill>
                  <a:schemeClr val="bg1"/>
                </a:solidFill>
                <a:latin typeface="Georgia" pitchFamily="18" charset="0"/>
              </a:rPr>
              <a:t>Technology</a:t>
            </a:r>
          </a:p>
        </p:txBody>
      </p:sp>
      <p:sp>
        <p:nvSpPr>
          <p:cNvPr id="3" name="TextBox 2">
            <a:extLst>
              <a:ext uri="{FF2B5EF4-FFF2-40B4-BE49-F238E27FC236}">
                <a16:creationId xmlns:a16="http://schemas.microsoft.com/office/drawing/2014/main" id="{0E6E5B1B-7779-3FF6-F2E4-5E5197A93DD6}"/>
              </a:ext>
            </a:extLst>
          </p:cNvPr>
          <p:cNvSpPr txBox="1"/>
          <p:nvPr/>
        </p:nvSpPr>
        <p:spPr>
          <a:xfrm>
            <a:off x="1074199" y="1455938"/>
            <a:ext cx="7270812" cy="4154984"/>
          </a:xfrm>
          <a:prstGeom prst="rect">
            <a:avLst/>
          </a:prstGeom>
          <a:noFill/>
        </p:spPr>
        <p:txBody>
          <a:bodyPr wrap="square" rtlCol="0">
            <a:spAutoFit/>
          </a:bodyPr>
          <a:lstStyle/>
          <a:p>
            <a:r>
              <a:rPr lang="en-US" sz="2400" dirty="0"/>
              <a:t>Technology such as laptops, Chromebooks, </a:t>
            </a:r>
            <a:r>
              <a:rPr lang="en-US" sz="2400" dirty="0" err="1"/>
              <a:t>Ipads</a:t>
            </a:r>
            <a:r>
              <a:rPr lang="en-US" sz="2400" dirty="0"/>
              <a:t>, document cameras, interactive panels, and accompanying accessories have been used to enhance student learning by boosting engagement and addressing various learning styles.  The technology was used in conjunction with software programs such as </a:t>
            </a:r>
            <a:r>
              <a:rPr lang="en-US" sz="2400" dirty="0" err="1"/>
              <a:t>Istation</a:t>
            </a:r>
            <a:r>
              <a:rPr lang="en-US" sz="2400" dirty="0"/>
              <a:t> Reading, </a:t>
            </a:r>
            <a:r>
              <a:rPr lang="en-US" sz="2400" dirty="0" err="1"/>
              <a:t>Brainpop</a:t>
            </a:r>
            <a:r>
              <a:rPr lang="en-US" sz="2400" dirty="0"/>
              <a:t>, Nearpod, ALEKS, and Seesaw to help increase student achievement and to help students master standards as evidenced by increased usage throughout the school year, software report data, and end of year report card data.</a:t>
            </a:r>
          </a:p>
        </p:txBody>
      </p:sp>
    </p:spTree>
    <p:extLst>
      <p:ext uri="{BB962C8B-B14F-4D97-AF65-F5344CB8AC3E}">
        <p14:creationId xmlns:p14="http://schemas.microsoft.com/office/powerpoint/2010/main" val="312150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0440"/>
            <a:ext cx="9144000" cy="1295401"/>
          </a:xfrm>
          <a:solidFill>
            <a:schemeClr val="tx1"/>
          </a:solidFill>
        </p:spPr>
        <p:txBody>
          <a:bodyPr>
            <a:normAutofit/>
          </a:bodyPr>
          <a:lstStyle/>
          <a:p>
            <a:pPr algn="ctr">
              <a:defRPr/>
            </a:pPr>
            <a:r>
              <a:rPr lang="en-US" dirty="0">
                <a:ln w="500">
                  <a:solidFill>
                    <a:schemeClr val="bg1"/>
                  </a:solidFill>
                </a:ln>
                <a:solidFill>
                  <a:schemeClr val="bg1"/>
                </a:solidFill>
                <a:latin typeface="Georgia" pitchFamily="18" charset="0"/>
              </a:rPr>
              <a:t>Support Areas</a:t>
            </a:r>
            <a:br>
              <a:rPr lang="en-US" dirty="0">
                <a:ln w="500">
                  <a:solidFill>
                    <a:schemeClr val="bg1"/>
                  </a:solidFill>
                </a:ln>
                <a:solidFill>
                  <a:schemeClr val="bg1"/>
                </a:solidFill>
                <a:latin typeface="Georgia" pitchFamily="18" charset="0"/>
              </a:rPr>
            </a:br>
            <a:r>
              <a:rPr lang="en-US" dirty="0">
                <a:ln w="500">
                  <a:solidFill>
                    <a:schemeClr val="bg1"/>
                  </a:solidFill>
                </a:ln>
                <a:solidFill>
                  <a:schemeClr val="bg1"/>
                </a:solidFill>
                <a:latin typeface="Georgia" pitchFamily="18" charset="0"/>
              </a:rPr>
              <a:t>Professional Learning</a:t>
            </a:r>
          </a:p>
        </p:txBody>
      </p:sp>
      <p:sp>
        <p:nvSpPr>
          <p:cNvPr id="3" name="TextBox 2">
            <a:extLst>
              <a:ext uri="{FF2B5EF4-FFF2-40B4-BE49-F238E27FC236}">
                <a16:creationId xmlns:a16="http://schemas.microsoft.com/office/drawing/2014/main" id="{0E6E5B1B-7779-3FF6-F2E4-5E5197A93DD6}"/>
              </a:ext>
            </a:extLst>
          </p:cNvPr>
          <p:cNvSpPr txBox="1"/>
          <p:nvPr/>
        </p:nvSpPr>
        <p:spPr>
          <a:xfrm>
            <a:off x="936594" y="1315841"/>
            <a:ext cx="7270812" cy="4154984"/>
          </a:xfrm>
          <a:prstGeom prst="rect">
            <a:avLst/>
          </a:prstGeom>
          <a:noFill/>
        </p:spPr>
        <p:txBody>
          <a:bodyPr wrap="square" rtlCol="0">
            <a:spAutoFit/>
          </a:bodyPr>
          <a:lstStyle/>
          <a:p>
            <a:r>
              <a:rPr lang="en-US" sz="2400"/>
              <a:t>Teachers participated in PLCs led by the Instructional Coach throughout the school year focused on such topics as virtual learning, the role of the PLC, developing success criteria, and fact fluency. Teachers also participated in various sessions provided by district leaders. New teachers participated in monthly professional learning by the BEST teacher leader.  Professional learning sessions at Oak Hill have led to increased student achievement and student mastery of standards as demonstrated on the IOWA and end of year report card data.</a:t>
            </a:r>
            <a:endParaRPr lang="en-US" sz="2400" dirty="0"/>
          </a:p>
        </p:txBody>
      </p:sp>
    </p:spTree>
    <p:extLst>
      <p:ext uri="{BB962C8B-B14F-4D97-AF65-F5344CB8AC3E}">
        <p14:creationId xmlns:p14="http://schemas.microsoft.com/office/powerpoint/2010/main" val="4143375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0440"/>
            <a:ext cx="9144000" cy="1295401"/>
          </a:xfrm>
          <a:solidFill>
            <a:schemeClr val="tx1"/>
          </a:solidFill>
        </p:spPr>
        <p:txBody>
          <a:bodyPr>
            <a:normAutofit/>
          </a:bodyPr>
          <a:lstStyle/>
          <a:p>
            <a:pPr algn="ctr">
              <a:defRPr/>
            </a:pPr>
            <a:r>
              <a:rPr lang="en-US" dirty="0">
                <a:ln w="500">
                  <a:solidFill>
                    <a:schemeClr val="bg1"/>
                  </a:solidFill>
                </a:ln>
                <a:solidFill>
                  <a:schemeClr val="bg1"/>
                </a:solidFill>
                <a:latin typeface="Georgia" pitchFamily="18" charset="0"/>
              </a:rPr>
              <a:t>Support Areas</a:t>
            </a:r>
            <a:br>
              <a:rPr lang="en-US" dirty="0">
                <a:ln w="500">
                  <a:solidFill>
                    <a:schemeClr val="bg1"/>
                  </a:solidFill>
                </a:ln>
                <a:solidFill>
                  <a:schemeClr val="bg1"/>
                </a:solidFill>
                <a:latin typeface="Georgia" pitchFamily="18" charset="0"/>
              </a:rPr>
            </a:br>
            <a:r>
              <a:rPr lang="en-US" dirty="0">
                <a:ln w="500">
                  <a:solidFill>
                    <a:schemeClr val="bg1"/>
                  </a:solidFill>
                </a:ln>
                <a:solidFill>
                  <a:schemeClr val="bg1"/>
                </a:solidFill>
                <a:latin typeface="Georgia" pitchFamily="18" charset="0"/>
              </a:rPr>
              <a:t>Student Behavior and Attendance</a:t>
            </a:r>
          </a:p>
        </p:txBody>
      </p:sp>
      <p:sp>
        <p:nvSpPr>
          <p:cNvPr id="3" name="TextBox 2">
            <a:extLst>
              <a:ext uri="{FF2B5EF4-FFF2-40B4-BE49-F238E27FC236}">
                <a16:creationId xmlns:a16="http://schemas.microsoft.com/office/drawing/2014/main" id="{0E6E5B1B-7779-3FF6-F2E4-5E5197A93DD6}"/>
              </a:ext>
            </a:extLst>
          </p:cNvPr>
          <p:cNvSpPr txBox="1"/>
          <p:nvPr/>
        </p:nvSpPr>
        <p:spPr>
          <a:xfrm>
            <a:off x="936594" y="1315841"/>
            <a:ext cx="7270812" cy="4832092"/>
          </a:xfrm>
          <a:prstGeom prst="rect">
            <a:avLst/>
          </a:prstGeom>
          <a:noFill/>
        </p:spPr>
        <p:txBody>
          <a:bodyPr wrap="square" rtlCol="0">
            <a:spAutoFit/>
          </a:bodyPr>
          <a:lstStyle/>
          <a:p>
            <a:r>
              <a:rPr lang="en-US" sz="2200" dirty="0"/>
              <a:t>Behavior recognition through the WOW program has increased time on-task for students, as well as contributed to a safe and orderly learning environment.  Students at Oak Hill understand expectations and interact positively with their peers.  Students also experience positive adult influences and a sense of belonging. </a:t>
            </a:r>
          </a:p>
          <a:p>
            <a:endParaRPr lang="en-US" sz="2200" dirty="0"/>
          </a:p>
          <a:p>
            <a:r>
              <a:rPr lang="en-US" sz="2200" dirty="0"/>
              <a:t>Student attendance at Oak Hill continues to decrease.  We saw a significant increase in the number of students absent five or more days.  Precautionary quarantine during our first full in-person school year, since the beginning of the pandemic, is a contributing factor.  Students who attend school regularly demonstrate higher test scores, better grades, and overall increased student learning.</a:t>
            </a:r>
          </a:p>
        </p:txBody>
      </p:sp>
    </p:spTree>
    <p:extLst>
      <p:ext uri="{BB962C8B-B14F-4D97-AF65-F5344CB8AC3E}">
        <p14:creationId xmlns:p14="http://schemas.microsoft.com/office/powerpoint/2010/main" val="401750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 y="147919"/>
            <a:ext cx="8686800" cy="1143000"/>
          </a:xfrm>
          <a:solidFill>
            <a:schemeClr val="tx1"/>
          </a:solidFill>
        </p:spPr>
        <p:txBody>
          <a:bodyPr>
            <a:normAutofit/>
          </a:bodyPr>
          <a:lstStyle/>
          <a:p>
            <a:pPr algn="ctr">
              <a:defRPr/>
            </a:pPr>
            <a:r>
              <a:rPr lang="en-US" sz="2800">
                <a:ln w="500">
                  <a:solidFill>
                    <a:schemeClr val="bg1"/>
                  </a:solidFill>
                </a:ln>
                <a:solidFill>
                  <a:schemeClr val="bg1"/>
                </a:solidFill>
                <a:latin typeface="Georgia" pitchFamily="18" charset="0"/>
              </a:rPr>
              <a:t>What Curriculum Does Our School Use?</a:t>
            </a:r>
          </a:p>
        </p:txBody>
      </p:sp>
      <p:sp>
        <p:nvSpPr>
          <p:cNvPr id="2" name="TextBox 1"/>
          <p:cNvSpPr txBox="1"/>
          <p:nvPr/>
        </p:nvSpPr>
        <p:spPr>
          <a:xfrm>
            <a:off x="228600" y="1371600"/>
            <a:ext cx="8534400" cy="4524315"/>
          </a:xfrm>
          <a:prstGeom prst="rect">
            <a:avLst/>
          </a:prstGeom>
          <a:solidFill>
            <a:schemeClr val="bg1">
              <a:lumMod val="95000"/>
            </a:schemeClr>
          </a:solidFill>
        </p:spPr>
        <p:txBody>
          <a:bodyPr wrap="square" rtlCol="0">
            <a:spAutoFit/>
          </a:bodyPr>
          <a:lstStyle/>
          <a:p>
            <a:pPr algn="ctr"/>
            <a:r>
              <a:rPr lang="en-US" sz="3600"/>
              <a:t>Our school uses the state-mandated curriculum that allows us to follow the Georgia Standards of Excellence (GSE) for English/Language Arts, Reading, Math, Social Studies, and Science.</a:t>
            </a:r>
          </a:p>
          <a:p>
            <a:pPr algn="ctr"/>
            <a:endParaRPr lang="en-US" sz="3600"/>
          </a:p>
          <a:p>
            <a:pPr algn="ctr"/>
            <a:endParaRPr lang="en-US" sz="3600"/>
          </a:p>
          <a:p>
            <a:pPr algn="ctr"/>
            <a:endParaRPr lang="en-US" sz="3600"/>
          </a:p>
        </p:txBody>
      </p:sp>
    </p:spTree>
    <p:extLst>
      <p:ext uri="{BB962C8B-B14F-4D97-AF65-F5344CB8AC3E}">
        <p14:creationId xmlns:p14="http://schemas.microsoft.com/office/powerpoint/2010/main" val="584603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75664" y="170508"/>
            <a:ext cx="8592671" cy="1143000"/>
          </a:xfrm>
          <a:solidFill>
            <a:schemeClr val="tx1"/>
          </a:solidFill>
        </p:spPr>
        <p:txBody>
          <a:bodyPr>
            <a:normAutofit/>
          </a:bodyPr>
          <a:lstStyle/>
          <a:p>
            <a:pPr algn="ctr" eaLnBrk="1" hangingPunct="1">
              <a:defRPr/>
            </a:pPr>
            <a:r>
              <a:rPr lang="en-US" sz="2800">
                <a:ln w="500">
                  <a:solidFill>
                    <a:schemeClr val="bg1"/>
                  </a:solidFill>
                </a:ln>
                <a:solidFill>
                  <a:schemeClr val="bg1"/>
                </a:solidFill>
                <a:latin typeface="Georgia" pitchFamily="18" charset="0"/>
              </a:rPr>
              <a:t>What Test Will My Child be Taking?</a:t>
            </a:r>
          </a:p>
        </p:txBody>
      </p:sp>
      <p:sp>
        <p:nvSpPr>
          <p:cNvPr id="2" name="TextBox 1"/>
          <p:cNvSpPr txBox="1"/>
          <p:nvPr/>
        </p:nvSpPr>
        <p:spPr>
          <a:xfrm>
            <a:off x="342899" y="1636414"/>
            <a:ext cx="8458200" cy="3046988"/>
          </a:xfrm>
          <a:prstGeom prst="rect">
            <a:avLst/>
          </a:prstGeom>
          <a:solidFill>
            <a:schemeClr val="bg1">
              <a:lumMod val="85000"/>
            </a:schemeClr>
          </a:solidFill>
        </p:spPr>
        <p:txBody>
          <a:bodyPr wrap="square" rtlCol="0">
            <a:spAutoFit/>
          </a:bodyPr>
          <a:lstStyle/>
          <a:p>
            <a:r>
              <a:rPr lang="en-US" sz="2400" dirty="0"/>
              <a:t>The Georgia Milestones Assessment System will consist of both End of Grade (EOG) and End of Course (EOC) measures.  Students in grades 3-8 achievement will be measured using EOG tests in Language Arts, Mathematics, Science, Social Studies. High school students’ achievement will be measured using EOC tests in American Literature, Algebra 1, Biology, US History.</a:t>
            </a:r>
          </a:p>
          <a:p>
            <a:r>
              <a:rPr lang="en-US" sz="2400" dirty="0" err="1"/>
              <a:t>FastBridge</a:t>
            </a:r>
            <a:r>
              <a:rPr lang="en-US" sz="2400" dirty="0"/>
              <a:t> Assessment - ?</a:t>
            </a:r>
          </a:p>
          <a:p>
            <a:endParaRPr lang="en-US" sz="2400" dirty="0"/>
          </a:p>
        </p:txBody>
      </p:sp>
    </p:spTree>
    <p:extLst>
      <p:ext uri="{BB962C8B-B14F-4D97-AF65-F5344CB8AC3E}">
        <p14:creationId xmlns:p14="http://schemas.microsoft.com/office/powerpoint/2010/main" val="102328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1800" b="0" cap="none">
                <a:solidFill>
                  <a:schemeClr val="bg1"/>
                </a:solidFill>
                <a:latin typeface="+mn-lt"/>
              </a:rPr>
              <a:t>The four achievement levels on Georgia Milestones are beginning learner, developing learner, proficient learner, and distinguished learner. The general meaning of each of the four levels is provided below:</a:t>
            </a:r>
            <a:endParaRPr lang="en-US" sz="1800" cap="none">
              <a:solidFill>
                <a:schemeClr val="bg1"/>
              </a:solidFill>
              <a:latin typeface="+mn-lt"/>
            </a:endParaRPr>
          </a:p>
        </p:txBody>
      </p:sp>
      <p:sp>
        <p:nvSpPr>
          <p:cNvPr id="3" name="Content Placeholder 2"/>
          <p:cNvSpPr>
            <a:spLocks noGrp="1"/>
          </p:cNvSpPr>
          <p:nvPr>
            <p:ph idx="1"/>
          </p:nvPr>
        </p:nvSpPr>
        <p:spPr/>
        <p:txBody>
          <a:bodyPr>
            <a:normAutofit fontScale="77500" lnSpcReduction="20000"/>
          </a:bodyPr>
          <a:lstStyle/>
          <a:p>
            <a:r>
              <a:rPr lang="en-US"/>
              <a:t>The four achievement levels on Georgia Milestones are </a:t>
            </a:r>
            <a:r>
              <a:rPr lang="en-US" i="1"/>
              <a:t>Beginning Learner, Developing Learner, Proficient Learner, </a:t>
            </a:r>
            <a:r>
              <a:rPr lang="en-US"/>
              <a:t>and</a:t>
            </a:r>
            <a:r>
              <a:rPr lang="en-US" i="1"/>
              <a:t> Distinguished Learner. </a:t>
            </a:r>
            <a:r>
              <a:rPr lang="en-US"/>
              <a:t>The general meaning of each of the four levels is provided below: </a:t>
            </a:r>
          </a:p>
          <a:p>
            <a:r>
              <a:rPr lang="en-US" b="1">
                <a:solidFill>
                  <a:srgbClr val="FF0000"/>
                </a:solidFill>
              </a:rPr>
              <a:t>Beginning Learners</a:t>
            </a:r>
            <a:r>
              <a:rPr lang="en-US">
                <a:solidFill>
                  <a:srgbClr val="FF0000"/>
                </a:solidFill>
              </a:rPr>
              <a:t> </a:t>
            </a:r>
            <a:r>
              <a:rPr lang="en-US" b="1">
                <a:solidFill>
                  <a:srgbClr val="FF0000"/>
                </a:solidFill>
              </a:rPr>
              <a:t>do not yet demonstrate proficiency</a:t>
            </a:r>
            <a:r>
              <a:rPr lang="en-US" b="1"/>
              <a:t> </a:t>
            </a:r>
            <a:r>
              <a:rPr lang="en-US"/>
              <a:t>in the knowledge and skills necessary at this grade level/course of learning, as specified in Georgia’s content standards. The students </a:t>
            </a:r>
            <a:r>
              <a:rPr lang="en-US" b="1" i="1">
                <a:solidFill>
                  <a:srgbClr val="FF0000"/>
                </a:solidFill>
              </a:rPr>
              <a:t>need substantial academic support</a:t>
            </a:r>
            <a:r>
              <a:rPr lang="en-US" i="1">
                <a:solidFill>
                  <a:srgbClr val="FF0000"/>
                </a:solidFill>
              </a:rPr>
              <a:t> </a:t>
            </a:r>
            <a:r>
              <a:rPr lang="en-US"/>
              <a:t>to be prepared for the next grade level or course and to be on track for college and career readiness</a:t>
            </a:r>
            <a:r>
              <a:rPr lang="en-US" i="1"/>
              <a:t>.</a:t>
            </a:r>
            <a:endParaRPr lang="en-US"/>
          </a:p>
          <a:p>
            <a:r>
              <a:rPr lang="en-US" b="1">
                <a:solidFill>
                  <a:srgbClr val="FF0000"/>
                </a:solidFill>
              </a:rPr>
              <a:t>Developing Learners demonstrate partial proficiency</a:t>
            </a:r>
            <a:r>
              <a:rPr lang="en-US" b="1"/>
              <a:t> </a:t>
            </a:r>
            <a:r>
              <a:rPr lang="en-US"/>
              <a:t>in the knowledge and skills necessary at this grade level/course of learning, as specified in Georgia’s content standards. The students </a:t>
            </a:r>
            <a:r>
              <a:rPr lang="en-US" b="1" i="1">
                <a:solidFill>
                  <a:srgbClr val="FF0000"/>
                </a:solidFill>
              </a:rPr>
              <a:t>need additional academic support</a:t>
            </a:r>
            <a:r>
              <a:rPr lang="en-US" i="1"/>
              <a:t> </a:t>
            </a:r>
            <a:r>
              <a:rPr lang="en-US"/>
              <a:t>to ensure success in the next grade level or course and to be on track for</a:t>
            </a:r>
            <a:r>
              <a:rPr lang="en-US" i="1"/>
              <a:t> </a:t>
            </a:r>
            <a:r>
              <a:rPr lang="en-US"/>
              <a:t>college and career readiness</a:t>
            </a:r>
            <a:r>
              <a:rPr lang="en-US" i="1"/>
              <a:t>.</a:t>
            </a:r>
            <a:endParaRPr lang="en-US"/>
          </a:p>
          <a:p>
            <a:r>
              <a:rPr lang="en-US" b="1">
                <a:solidFill>
                  <a:srgbClr val="FF0000"/>
                </a:solidFill>
              </a:rPr>
              <a:t>Proficient Learners demonstrate</a:t>
            </a:r>
            <a:r>
              <a:rPr lang="en-US">
                <a:solidFill>
                  <a:srgbClr val="FF0000"/>
                </a:solidFill>
              </a:rPr>
              <a:t> </a:t>
            </a:r>
            <a:r>
              <a:rPr lang="en-US" b="1">
                <a:solidFill>
                  <a:srgbClr val="FF0000"/>
                </a:solidFill>
              </a:rPr>
              <a:t>proficiency</a:t>
            </a:r>
            <a:r>
              <a:rPr lang="en-US" b="1"/>
              <a:t> </a:t>
            </a:r>
            <a:r>
              <a:rPr lang="en-US"/>
              <a:t>in the knowledge and skills necessary at this grade level/course of learning, as specified in Georgia’s content standards. The students </a:t>
            </a:r>
            <a:r>
              <a:rPr lang="en-US" b="1" i="1">
                <a:solidFill>
                  <a:srgbClr val="FF0000"/>
                </a:solidFill>
              </a:rPr>
              <a:t>are prepared</a:t>
            </a:r>
            <a:r>
              <a:rPr lang="en-US"/>
              <a:t> for the next grade level or course and are on track for college and career readiness</a:t>
            </a:r>
            <a:r>
              <a:rPr lang="en-US" i="1"/>
              <a:t>.</a:t>
            </a:r>
            <a:endParaRPr lang="en-US"/>
          </a:p>
          <a:p>
            <a:r>
              <a:rPr lang="en-US" b="1">
                <a:solidFill>
                  <a:srgbClr val="FF0000"/>
                </a:solidFill>
              </a:rPr>
              <a:t>Distinguished Learners demonstrate</a:t>
            </a:r>
            <a:r>
              <a:rPr lang="en-US">
                <a:solidFill>
                  <a:srgbClr val="FF0000"/>
                </a:solidFill>
              </a:rPr>
              <a:t> </a:t>
            </a:r>
            <a:r>
              <a:rPr lang="en-US" b="1">
                <a:solidFill>
                  <a:srgbClr val="FF0000"/>
                </a:solidFill>
              </a:rPr>
              <a:t>advanced proficiency</a:t>
            </a:r>
            <a:r>
              <a:rPr lang="en-US" b="1"/>
              <a:t> </a:t>
            </a:r>
            <a:r>
              <a:rPr lang="en-US"/>
              <a:t>in the knowledge and skills necessary at this grade level/course of learning, as specified in Georgia’s content standards. The students </a:t>
            </a:r>
            <a:r>
              <a:rPr lang="en-US" b="1" i="1">
                <a:solidFill>
                  <a:srgbClr val="FF0000"/>
                </a:solidFill>
              </a:rPr>
              <a:t>are well prepared</a:t>
            </a:r>
            <a:r>
              <a:rPr lang="en-US" b="1" i="1"/>
              <a:t> </a:t>
            </a:r>
            <a:r>
              <a:rPr lang="en-US"/>
              <a:t>for the next grade level or course and are well prepared for</a:t>
            </a:r>
            <a:r>
              <a:rPr lang="en-US" i="1"/>
              <a:t> </a:t>
            </a:r>
            <a:r>
              <a:rPr lang="en-US"/>
              <a:t>college and career readiness</a:t>
            </a:r>
            <a:r>
              <a:rPr lang="en-US" i="1"/>
              <a:t>.</a:t>
            </a:r>
            <a:endParaRPr lang="en-US"/>
          </a:p>
          <a:p>
            <a:endParaRPr lang="en-US"/>
          </a:p>
        </p:txBody>
      </p:sp>
    </p:spTree>
    <p:extLst>
      <p:ext uri="{BB962C8B-B14F-4D97-AF65-F5344CB8AC3E}">
        <p14:creationId xmlns:p14="http://schemas.microsoft.com/office/powerpoint/2010/main" val="88324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448550" cy="3263504"/>
          </a:xfrm>
        </p:spPr>
        <p:txBody>
          <a:bodyPr>
            <a:normAutofit/>
          </a:bodyPr>
          <a:lstStyle/>
          <a:p>
            <a:r>
              <a:rPr lang="en-US" sz="2250" dirty="0"/>
              <a:t>An English language proficiency assessment for students in Kindergarten through Grade 12</a:t>
            </a:r>
          </a:p>
          <a:p>
            <a:r>
              <a:rPr lang="en-US" sz="2250" dirty="0"/>
              <a:t>Given every year to students who are English language learners</a:t>
            </a:r>
          </a:p>
          <a:p>
            <a:r>
              <a:rPr lang="en-US" sz="2250" dirty="0"/>
              <a:t>Monitors the English language development of students</a:t>
            </a:r>
          </a:p>
        </p:txBody>
      </p:sp>
      <p:sp>
        <p:nvSpPr>
          <p:cNvPr id="6" name="Rectangle 5"/>
          <p:cNvSpPr/>
          <p:nvPr/>
        </p:nvSpPr>
        <p:spPr>
          <a:xfrm>
            <a:off x="304800" y="1649968"/>
            <a:ext cx="7753350" cy="369332"/>
          </a:xfrm>
          <a:prstGeom prst="rect">
            <a:avLst/>
          </a:prstGeom>
        </p:spPr>
        <p:txBody>
          <a:bodyPr wrap="square">
            <a:spAutoFit/>
          </a:bodyPr>
          <a:lstStyle/>
          <a:p>
            <a:pPr algn="ctr"/>
            <a:r>
              <a:rPr lang="en-US" dirty="0"/>
              <a:t>Our EL/Immigrant Students are tested using the Access Assessment</a:t>
            </a:r>
          </a:p>
        </p:txBody>
      </p:sp>
      <p:sp>
        <p:nvSpPr>
          <p:cNvPr id="4" name="Rectangle 3"/>
          <p:cNvSpPr/>
          <p:nvPr/>
        </p:nvSpPr>
        <p:spPr>
          <a:xfrm>
            <a:off x="76200" y="279089"/>
            <a:ext cx="8915400" cy="1077218"/>
          </a:xfrm>
          <a:prstGeom prst="rect">
            <a:avLst/>
          </a:prstGeom>
          <a:solidFill>
            <a:schemeClr val="tx1"/>
          </a:solidFill>
        </p:spPr>
        <p:txBody>
          <a:bodyPr wrap="square">
            <a:spAutoFit/>
          </a:bodyPr>
          <a:lstStyle/>
          <a:p>
            <a:pPr algn="ctr"/>
            <a:r>
              <a:rPr lang="en-US" sz="3200" dirty="0">
                <a:ln w="500">
                  <a:solidFill>
                    <a:schemeClr val="bg1"/>
                  </a:solidFill>
                </a:ln>
                <a:solidFill>
                  <a:schemeClr val="bg1"/>
                </a:solidFill>
                <a:latin typeface="Georgia" panose="02040502050405020303" pitchFamily="18" charset="0"/>
              </a:rPr>
              <a:t>What is ACCESS for ELLs 2.0? </a:t>
            </a:r>
          </a:p>
          <a:p>
            <a:pPr algn="ctr"/>
            <a:r>
              <a:rPr lang="en-US" sz="3200" dirty="0">
                <a:ln w="500">
                  <a:solidFill>
                    <a:schemeClr val="bg1"/>
                  </a:solidFill>
                </a:ln>
                <a:solidFill>
                  <a:schemeClr val="bg1"/>
                </a:solidFill>
                <a:latin typeface="Georgia" panose="02040502050405020303" pitchFamily="18" charset="0"/>
              </a:rPr>
              <a:t>(</a:t>
            </a:r>
            <a:r>
              <a:rPr lang="en-US" sz="3200" dirty="0" err="1">
                <a:ln w="500">
                  <a:solidFill>
                    <a:schemeClr val="bg1"/>
                  </a:solidFill>
                </a:ln>
                <a:solidFill>
                  <a:schemeClr val="bg1"/>
                </a:solidFill>
                <a:latin typeface="Georgia" panose="02040502050405020303" pitchFamily="18" charset="0"/>
              </a:rPr>
              <a:t>Wida</a:t>
            </a:r>
            <a:r>
              <a:rPr lang="en-US" sz="3200" dirty="0">
                <a:ln w="500">
                  <a:solidFill>
                    <a:schemeClr val="bg1"/>
                  </a:solidFill>
                </a:ln>
                <a:solidFill>
                  <a:schemeClr val="bg1"/>
                </a:solidFill>
                <a:latin typeface="Georgia" panose="02040502050405020303" pitchFamily="18" charset="0"/>
              </a:rPr>
              <a:t>)</a:t>
            </a:r>
            <a:endParaRPr lang="en-US" sz="3200" dirty="0">
              <a:solidFill>
                <a:schemeClr val="bg1"/>
              </a:solidFill>
            </a:endParaRPr>
          </a:p>
        </p:txBody>
      </p:sp>
    </p:spTree>
    <p:extLst>
      <p:ext uri="{BB962C8B-B14F-4D97-AF65-F5344CB8AC3E}">
        <p14:creationId xmlns:p14="http://schemas.microsoft.com/office/powerpoint/2010/main" val="278854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2209800"/>
            <a:ext cx="3520440" cy="4525963"/>
          </a:xfrm>
        </p:spPr>
        <p:txBody>
          <a:bodyPr>
            <a:noAutofit/>
          </a:bodyPr>
          <a:lstStyle/>
          <a:p>
            <a:r>
              <a:rPr lang="en-US" sz="2250"/>
              <a:t>Score reports provide information on a student’s progress in the development of English language proficiency. </a:t>
            </a:r>
          </a:p>
          <a:p>
            <a:endParaRPr lang="en-US" sz="2250"/>
          </a:p>
          <a:p>
            <a:r>
              <a:rPr lang="en-US" sz="2250"/>
              <a:t>Proficiency level scores are reported from 1.0 (beginner) to 6.0 (advanced). </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618" y="1825625"/>
            <a:ext cx="3361263" cy="4351338"/>
          </a:xfrm>
        </p:spPr>
      </p:pic>
      <p:sp>
        <p:nvSpPr>
          <p:cNvPr id="5" name="Rectangle 4"/>
          <p:cNvSpPr/>
          <p:nvPr/>
        </p:nvSpPr>
        <p:spPr>
          <a:xfrm>
            <a:off x="1281065" y="357871"/>
            <a:ext cx="6400800" cy="646331"/>
          </a:xfrm>
          <a:prstGeom prst="rect">
            <a:avLst/>
          </a:prstGeom>
          <a:solidFill>
            <a:schemeClr val="tx1"/>
          </a:solidFill>
        </p:spPr>
        <p:txBody>
          <a:bodyPr wrap="square">
            <a:spAutoFit/>
          </a:bodyPr>
          <a:lstStyle/>
          <a:p>
            <a:pPr algn="ctr"/>
            <a:r>
              <a:rPr lang="en-US" sz="3600" err="1">
                <a:solidFill>
                  <a:schemeClr val="bg1"/>
                </a:solidFill>
              </a:rPr>
              <a:t>WiDA</a:t>
            </a:r>
            <a:r>
              <a:rPr lang="en-US" sz="3600">
                <a:solidFill>
                  <a:schemeClr val="bg1"/>
                </a:solidFill>
              </a:rPr>
              <a:t> Individual Student Report</a:t>
            </a:r>
          </a:p>
        </p:txBody>
      </p:sp>
    </p:spTree>
    <p:extLst>
      <p:ext uri="{BB962C8B-B14F-4D97-AF65-F5344CB8AC3E}">
        <p14:creationId xmlns:p14="http://schemas.microsoft.com/office/powerpoint/2010/main" val="1884400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006444" y="2018996"/>
            <a:ext cx="7239000" cy="2215213"/>
          </a:xfrm>
          <a:prstGeom prst="rect">
            <a:avLst/>
          </a:prstGeom>
        </p:spPr>
      </p:pic>
      <p:sp>
        <p:nvSpPr>
          <p:cNvPr id="8" name="Rectangle 7"/>
          <p:cNvSpPr/>
          <p:nvPr/>
        </p:nvSpPr>
        <p:spPr>
          <a:xfrm>
            <a:off x="1203356" y="4234209"/>
            <a:ext cx="6934200" cy="1815882"/>
          </a:xfrm>
          <a:prstGeom prst="rect">
            <a:avLst/>
          </a:prstGeom>
        </p:spPr>
        <p:txBody>
          <a:bodyPr wrap="square">
            <a:spAutoFit/>
          </a:bodyPr>
          <a:lstStyle/>
          <a:p>
            <a:endParaRPr lang="en-US" sz="1400" dirty="0"/>
          </a:p>
          <a:p>
            <a:r>
              <a:rPr lang="en-US" sz="1400" dirty="0"/>
              <a:t> The GAA 2.0 will be administered to all eligible students in the following areas:</a:t>
            </a:r>
          </a:p>
          <a:p>
            <a:endParaRPr lang="en-US" sz="1400" dirty="0"/>
          </a:p>
          <a:p>
            <a:pPr marL="285750" indent="-285750">
              <a:buFont typeface="Arial" panose="020B0604020202020204" pitchFamily="34" charset="0"/>
              <a:buChar char="•"/>
            </a:pPr>
            <a:r>
              <a:rPr lang="en-US" sz="1400" dirty="0"/>
              <a:t>Grades K, 3-8, and 11 will be assessed in English Language Arts and Mathematics.</a:t>
            </a:r>
          </a:p>
          <a:p>
            <a:pPr marL="285750" indent="-285750">
              <a:buFont typeface="Arial" panose="020B0604020202020204" pitchFamily="34" charset="0"/>
              <a:buChar char="•"/>
            </a:pPr>
            <a:r>
              <a:rPr lang="en-US" sz="1400" dirty="0"/>
              <a:t>Grades 5, 8, and 11 will also be assessed in Science and S​​</a:t>
            </a:r>
            <a:r>
              <a:rPr lang="en-US" sz="1400" dirty="0" err="1"/>
              <a:t>ocial</a:t>
            </a:r>
            <a:r>
              <a:rPr lang="en-US" sz="1400" dirty="0"/>
              <a:t> Studies.</a:t>
            </a:r>
          </a:p>
          <a:p>
            <a:pPr marL="285750" indent="-285750">
              <a:buFont typeface="Arial" panose="020B0604020202020204" pitchFamily="34" charset="0"/>
              <a:buChar char="•"/>
            </a:pPr>
            <a:r>
              <a:rPr lang="en-US" sz="1400" dirty="0"/>
              <a:t>One-on-one assessment answered through the student’s mode of communication.</a:t>
            </a:r>
          </a:p>
          <a:p>
            <a:pPr marL="285750" indent="-285750">
              <a:buFont typeface="Arial" panose="020B0604020202020204" pitchFamily="34" charset="0"/>
              <a:buChar char="•"/>
            </a:pPr>
            <a:r>
              <a:rPr lang="en-US" sz="1400" dirty="0"/>
              <a:t>11 questioned ( 3 parts per question) </a:t>
            </a:r>
          </a:p>
          <a:p>
            <a:endParaRPr lang="en-US" sz="1400" dirty="0"/>
          </a:p>
        </p:txBody>
      </p:sp>
      <p:sp>
        <p:nvSpPr>
          <p:cNvPr id="4" name="Rectangle 3"/>
          <p:cNvSpPr/>
          <p:nvPr/>
        </p:nvSpPr>
        <p:spPr>
          <a:xfrm>
            <a:off x="822356" y="234738"/>
            <a:ext cx="7315200" cy="1200329"/>
          </a:xfrm>
          <a:prstGeom prst="rect">
            <a:avLst/>
          </a:prstGeom>
          <a:solidFill>
            <a:schemeClr val="tx1"/>
          </a:solidFill>
        </p:spPr>
        <p:txBody>
          <a:bodyPr wrap="square">
            <a:spAutoFit/>
          </a:bodyPr>
          <a:lstStyle/>
          <a:p>
            <a:pPr algn="ctr"/>
            <a:r>
              <a:rPr lang="en-US" sz="3600">
                <a:solidFill>
                  <a:schemeClr val="bg1"/>
                </a:solidFill>
                <a:latin typeface="Georgia" panose="02040502050405020303" pitchFamily="18" charset="0"/>
              </a:rPr>
              <a:t>Georgia’s Alternative </a:t>
            </a:r>
            <a:br>
              <a:rPr lang="en-US" sz="3600">
                <a:solidFill>
                  <a:schemeClr val="bg1"/>
                </a:solidFill>
                <a:latin typeface="Georgia" panose="02040502050405020303" pitchFamily="18" charset="0"/>
              </a:rPr>
            </a:br>
            <a:r>
              <a:rPr lang="en-US" sz="3600">
                <a:solidFill>
                  <a:schemeClr val="bg1"/>
                </a:solidFill>
                <a:latin typeface="Georgia" panose="02040502050405020303" pitchFamily="18" charset="0"/>
              </a:rPr>
              <a:t>Assessment 2.0 (</a:t>
            </a:r>
            <a:r>
              <a:rPr lang="en-US" sz="3600" err="1">
                <a:solidFill>
                  <a:schemeClr val="bg1"/>
                </a:solidFill>
                <a:latin typeface="Georgia" panose="02040502050405020303" pitchFamily="18" charset="0"/>
              </a:rPr>
              <a:t>GAA</a:t>
            </a:r>
            <a:r>
              <a:rPr lang="en-US" sz="3600">
                <a:solidFill>
                  <a:schemeClr val="bg1"/>
                </a:solidFill>
                <a:latin typeface="Georgia" panose="02040502050405020303" pitchFamily="18" charset="0"/>
              </a:rPr>
              <a:t>)</a:t>
            </a:r>
          </a:p>
        </p:txBody>
      </p:sp>
    </p:spTree>
    <p:extLst>
      <p:ext uri="{BB962C8B-B14F-4D97-AF65-F5344CB8AC3E}">
        <p14:creationId xmlns:p14="http://schemas.microsoft.com/office/powerpoint/2010/main" val="356977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58874"/>
          </a:xfrm>
          <a:solidFill>
            <a:schemeClr val="tx1"/>
          </a:solidFill>
        </p:spPr>
        <p:txBody>
          <a:bodyPr>
            <a:normAutofit/>
          </a:bodyPr>
          <a:lstStyle/>
          <a:p>
            <a:r>
              <a:rPr lang="en-US" sz="3200" b="0" cap="none">
                <a:solidFill>
                  <a:schemeClr val="bg1"/>
                </a:solidFill>
                <a:latin typeface="+mn-lt"/>
              </a:rPr>
              <a:t>The Four </a:t>
            </a:r>
            <a:r>
              <a:rPr lang="en-US" sz="3200">
                <a:solidFill>
                  <a:schemeClr val="bg1"/>
                </a:solidFill>
                <a:latin typeface="+mn-lt"/>
              </a:rPr>
              <a:t>A</a:t>
            </a:r>
            <a:r>
              <a:rPr lang="en-US" sz="3200" b="0" cap="none">
                <a:solidFill>
                  <a:schemeClr val="bg1"/>
                </a:solidFill>
                <a:latin typeface="+mn-lt"/>
              </a:rPr>
              <a:t>chievement </a:t>
            </a:r>
            <a:r>
              <a:rPr lang="en-US" sz="3200">
                <a:solidFill>
                  <a:schemeClr val="bg1"/>
                </a:solidFill>
                <a:latin typeface="+mn-lt"/>
              </a:rPr>
              <a:t>L</a:t>
            </a:r>
            <a:r>
              <a:rPr lang="en-US" sz="3200" b="0" cap="none">
                <a:solidFill>
                  <a:schemeClr val="bg1"/>
                </a:solidFill>
                <a:latin typeface="+mn-lt"/>
              </a:rPr>
              <a:t>evels for the </a:t>
            </a:r>
            <a:r>
              <a:rPr lang="en-US" sz="3200" b="0" cap="none" err="1">
                <a:solidFill>
                  <a:schemeClr val="bg1"/>
                </a:solidFill>
                <a:latin typeface="+mn-lt"/>
              </a:rPr>
              <a:t>GAA</a:t>
            </a:r>
            <a:r>
              <a:rPr lang="en-US" sz="3200" b="0" cap="none">
                <a:solidFill>
                  <a:schemeClr val="bg1"/>
                </a:solidFill>
                <a:latin typeface="+mn-lt"/>
              </a:rPr>
              <a:t> 2.0.</a:t>
            </a:r>
            <a:endParaRPr lang="en-US" sz="3200" cap="none">
              <a:solidFill>
                <a:schemeClr val="bg1"/>
              </a:solidFill>
              <a:latin typeface="+mn-lt"/>
            </a:endParaRPr>
          </a:p>
        </p:txBody>
      </p:sp>
      <p:sp>
        <p:nvSpPr>
          <p:cNvPr id="3" name="Content Placeholder 2"/>
          <p:cNvSpPr>
            <a:spLocks noGrp="1"/>
          </p:cNvSpPr>
          <p:nvPr>
            <p:ph idx="1"/>
          </p:nvPr>
        </p:nvSpPr>
        <p:spPr>
          <a:xfrm>
            <a:off x="457200" y="1676400"/>
            <a:ext cx="8229600" cy="5105400"/>
          </a:xfrm>
        </p:spPr>
        <p:txBody>
          <a:bodyPr>
            <a:noAutofit/>
          </a:bodyPr>
          <a:lstStyle/>
          <a:p>
            <a:r>
              <a:rPr lang="en-US" sz="1400" b="1"/>
              <a:t>Level 1</a:t>
            </a:r>
            <a:r>
              <a:rPr lang="en-US" sz="1400"/>
              <a:t>: Students at this level demonstrate a limited understanding of the knowledge and skills specified in Georgia’s alternate academic content standards. They are actively working with adapted grade-level content that focuses on essential knowledge and skills and may need substantial academic support as they transition to the next grade/course, inclusive postsecondary education, or competitive integrated employment.</a:t>
            </a:r>
          </a:p>
          <a:p>
            <a:pPr marL="0" indent="0">
              <a:buNone/>
            </a:pPr>
            <a:endParaRPr lang="en-US" sz="1400"/>
          </a:p>
          <a:p>
            <a:r>
              <a:rPr lang="en-US" sz="1400" b="1"/>
              <a:t>Level 2: </a:t>
            </a:r>
            <a:r>
              <a:rPr lang="en-US" sz="1400"/>
              <a:t>Students at this level demonstrate a partial understanding of the knowledge and skills specified in Georgia’s alternate academic content standards. They are actively working with adapted grade-level content that focuses on essential knowledge and skills and may need frequent academic support as they transition to the next grade/course, inclusive postsecondary education, or competitive integrated employment.</a:t>
            </a:r>
          </a:p>
          <a:p>
            <a:pPr marL="0" indent="0">
              <a:buNone/>
            </a:pPr>
            <a:endParaRPr lang="en-US" sz="1400"/>
          </a:p>
          <a:p>
            <a:r>
              <a:rPr lang="en-US" sz="1400" b="1"/>
              <a:t>Level 3: </a:t>
            </a:r>
            <a:r>
              <a:rPr lang="en-US" sz="1400"/>
              <a:t>Students at this level demonstrate an adequate understanding of the knowledge and skills specified in Georgia’s alternate academic content standards. They are actively working with adapted grade-level content that focuses on essential knowledge and skills and may need occasional academic support as they transition to the next grade/course, inclusive postsecondary education, or competitive integrated employment.</a:t>
            </a:r>
          </a:p>
          <a:p>
            <a:pPr marL="0" indent="0">
              <a:buNone/>
            </a:pPr>
            <a:endParaRPr lang="en-US" sz="1400"/>
          </a:p>
          <a:p>
            <a:r>
              <a:rPr lang="en-US" sz="1400" b="1"/>
              <a:t>Level 4: </a:t>
            </a:r>
            <a:r>
              <a:rPr lang="en-US" sz="1400"/>
              <a:t>Students at this level demonstrate a thorough understanding of the knowledge and skills specified in Georgia’s alternate academic content standards. They are actively working with adapted grade-level content that focuses on essential knowledge and skills and may need limited academic support as they transition to the next grade/course, inclusive postsecondary education, or competitive integrated employment.</a:t>
            </a:r>
          </a:p>
        </p:txBody>
      </p:sp>
    </p:spTree>
    <p:extLst>
      <p:ext uri="{BB962C8B-B14F-4D97-AF65-F5344CB8AC3E}">
        <p14:creationId xmlns:p14="http://schemas.microsoft.com/office/powerpoint/2010/main" val="136051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152401"/>
            <a:ext cx="8610600" cy="1143000"/>
          </a:xfrm>
          <a:solidFill>
            <a:schemeClr val="tx1"/>
          </a:solidFill>
        </p:spPr>
        <p:txBody>
          <a:bodyPr>
            <a:normAutofit/>
          </a:bodyPr>
          <a:lstStyle/>
          <a:p>
            <a:pPr algn="ctr">
              <a:defRPr/>
            </a:pPr>
            <a:r>
              <a:rPr lang="en-US" sz="4000">
                <a:ln w="500">
                  <a:solidFill>
                    <a:schemeClr val="bg1"/>
                  </a:solidFill>
                </a:ln>
                <a:solidFill>
                  <a:schemeClr val="bg1"/>
                </a:solidFill>
                <a:latin typeface="Georgia" panose="02040502050405020303" pitchFamily="18" charset="0"/>
                <a:cs typeface="Aparajita" panose="020B0604020202020204" pitchFamily="34" charset="0"/>
              </a:rPr>
              <a:t>What Is Title I?</a:t>
            </a:r>
            <a:endParaRPr lang="en-US" sz="4000">
              <a:ln w="500">
                <a:solidFill>
                  <a:schemeClr val="bg1"/>
                </a:solidFill>
              </a:ln>
              <a:solidFill>
                <a:schemeClr val="bg1"/>
              </a:solidFill>
              <a:latin typeface="Georgia" pitchFamily="18" charset="0"/>
            </a:endParaRPr>
          </a:p>
        </p:txBody>
      </p:sp>
      <p:sp>
        <p:nvSpPr>
          <p:cNvPr id="2" name="TextBox 1"/>
          <p:cNvSpPr txBox="1"/>
          <p:nvPr/>
        </p:nvSpPr>
        <p:spPr>
          <a:xfrm>
            <a:off x="495189" y="1460626"/>
            <a:ext cx="7848600" cy="5016758"/>
          </a:xfrm>
          <a:prstGeom prst="rect">
            <a:avLst/>
          </a:prstGeom>
          <a:solidFill>
            <a:schemeClr val="bg1">
              <a:lumMod val="85000"/>
            </a:schemeClr>
          </a:solidFill>
        </p:spPr>
        <p:txBody>
          <a:bodyPr wrap="square" rtlCol="0">
            <a:spAutoFit/>
          </a:bodyPr>
          <a:lstStyle/>
          <a:p>
            <a:pPr algn="ctr"/>
            <a:r>
              <a:rPr lang="en-US" sz="3200" b="1" dirty="0">
                <a:latin typeface="Georgia" pitchFamily="18" charset="0"/>
              </a:rPr>
              <a:t>Title I is a part of the Federal Elementary and Secondary Education Act (ESEA), formally known as </a:t>
            </a:r>
            <a:r>
              <a:rPr lang="en-US" sz="3200" b="1" i="1" dirty="0">
                <a:latin typeface="Georgia" pitchFamily="18" charset="0"/>
              </a:rPr>
              <a:t>No Child Left Behind</a:t>
            </a:r>
            <a:r>
              <a:rPr lang="en-US" sz="3200" b="1" dirty="0">
                <a:latin typeface="Georgia" pitchFamily="18" charset="0"/>
              </a:rPr>
              <a:t> (2001). The Act provides financial assistance to state and local education agencies to meet the educational needs of children who may be at risk of failing the state’s performance standards.</a:t>
            </a:r>
          </a:p>
        </p:txBody>
      </p:sp>
    </p:spTree>
    <p:extLst>
      <p:ext uri="{BB962C8B-B14F-4D97-AF65-F5344CB8AC3E}">
        <p14:creationId xmlns:p14="http://schemas.microsoft.com/office/powerpoint/2010/main" val="2010328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ctr"/>
            <a:r>
              <a:rPr lang="en-US" dirty="0">
                <a:solidFill>
                  <a:schemeClr val="bg1"/>
                </a:solidFill>
              </a:rPr>
              <a:t>How to access previous test performance, standards, and attendance?</a:t>
            </a:r>
          </a:p>
        </p:txBody>
      </p:sp>
      <p:sp>
        <p:nvSpPr>
          <p:cNvPr id="3" name="Content Placeholder 2"/>
          <p:cNvSpPr>
            <a:spLocks noGrp="1"/>
          </p:cNvSpPr>
          <p:nvPr>
            <p:ph idx="1"/>
          </p:nvPr>
        </p:nvSpPr>
        <p:spPr/>
        <p:txBody>
          <a:bodyPr/>
          <a:lstStyle/>
          <a:p>
            <a:r>
              <a:rPr lang="en-US" dirty="0"/>
              <a:t>How to access previous test performance, standards, and attendance about my child using the </a:t>
            </a:r>
            <a:r>
              <a:rPr lang="en-US" u="sng" dirty="0">
                <a:hlinkClick r:id="rId2"/>
              </a:rPr>
              <a:t>Statewide Longitudinal Data System (SLDS)</a:t>
            </a:r>
            <a:r>
              <a:rPr lang="en-US" dirty="0"/>
              <a:t> through the school’s parent portal. </a:t>
            </a:r>
          </a:p>
          <a:p>
            <a:endParaRPr lang="en-US" dirty="0"/>
          </a:p>
        </p:txBody>
      </p:sp>
      <p:pic>
        <p:nvPicPr>
          <p:cNvPr id="5" name="Picture 4">
            <a:extLst>
              <a:ext uri="{FF2B5EF4-FFF2-40B4-BE49-F238E27FC236}">
                <a16:creationId xmlns:a16="http://schemas.microsoft.com/office/drawing/2014/main" id="{1423E8ED-F258-AD20-88EF-F078A65B3DFB}"/>
              </a:ext>
            </a:extLst>
          </p:cNvPr>
          <p:cNvPicPr>
            <a:picLocks noChangeAspect="1"/>
          </p:cNvPicPr>
          <p:nvPr/>
        </p:nvPicPr>
        <p:blipFill>
          <a:blip r:embed="rId3"/>
          <a:stretch>
            <a:fillRect/>
          </a:stretch>
        </p:blipFill>
        <p:spPr>
          <a:xfrm>
            <a:off x="628650" y="2767467"/>
            <a:ext cx="4692410" cy="3544432"/>
          </a:xfrm>
          <a:prstGeom prst="rect">
            <a:avLst/>
          </a:prstGeom>
        </p:spPr>
      </p:pic>
      <p:pic>
        <p:nvPicPr>
          <p:cNvPr id="7" name="Picture 6">
            <a:extLst>
              <a:ext uri="{FF2B5EF4-FFF2-40B4-BE49-F238E27FC236}">
                <a16:creationId xmlns:a16="http://schemas.microsoft.com/office/drawing/2014/main" id="{C6C6FBF4-FF3D-B1A1-B229-6A28EE9B75F8}"/>
              </a:ext>
            </a:extLst>
          </p:cNvPr>
          <p:cNvPicPr>
            <a:picLocks noChangeAspect="1"/>
          </p:cNvPicPr>
          <p:nvPr/>
        </p:nvPicPr>
        <p:blipFill>
          <a:blip r:embed="rId4"/>
          <a:stretch>
            <a:fillRect/>
          </a:stretch>
        </p:blipFill>
        <p:spPr>
          <a:xfrm>
            <a:off x="4228173" y="4135171"/>
            <a:ext cx="4137230" cy="1971950"/>
          </a:xfrm>
          <a:prstGeom prst="rect">
            <a:avLst/>
          </a:prstGeom>
        </p:spPr>
      </p:pic>
    </p:spTree>
    <p:extLst>
      <p:ext uri="{BB962C8B-B14F-4D97-AF65-F5344CB8AC3E}">
        <p14:creationId xmlns:p14="http://schemas.microsoft.com/office/powerpoint/2010/main" val="107171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52500" y="152400"/>
            <a:ext cx="7239000" cy="1143000"/>
          </a:xfrm>
        </p:spPr>
        <p:txBody>
          <a:bodyPr>
            <a:noAutofit/>
          </a:bodyPr>
          <a:lstStyle/>
          <a:p>
            <a:pPr algn="ctr">
              <a:defRPr/>
            </a:pPr>
            <a:r>
              <a:rPr lang="en-US" sz="4000" dirty="0">
                <a:ln w="500">
                  <a:solidFill>
                    <a:schemeClr val="bg1"/>
                  </a:solidFill>
                </a:ln>
                <a:solidFill>
                  <a:schemeClr val="bg1"/>
                </a:solidFill>
                <a:latin typeface="Georgia" pitchFamily="18" charset="0"/>
              </a:rPr>
              <a:t>Our School has a </a:t>
            </a:r>
            <a:br>
              <a:rPr lang="en-US" sz="4000" dirty="0">
                <a:ln w="500">
                  <a:solidFill>
                    <a:schemeClr val="bg1"/>
                  </a:solidFill>
                </a:ln>
                <a:solidFill>
                  <a:schemeClr val="bg1"/>
                </a:solidFill>
                <a:latin typeface="Georgia" pitchFamily="18" charset="0"/>
              </a:rPr>
            </a:br>
            <a:r>
              <a:rPr lang="en-US" sz="4000" dirty="0">
                <a:ln w="500">
                  <a:solidFill>
                    <a:schemeClr val="bg1"/>
                  </a:solidFill>
                </a:ln>
                <a:solidFill>
                  <a:schemeClr val="bg1"/>
                </a:solidFill>
                <a:latin typeface="Georgia" pitchFamily="18" charset="0"/>
              </a:rPr>
              <a:t>Title-I School-Wide Program</a:t>
            </a:r>
          </a:p>
        </p:txBody>
      </p:sp>
      <p:sp>
        <p:nvSpPr>
          <p:cNvPr id="2" name="TextBox 1"/>
          <p:cNvSpPr txBox="1"/>
          <p:nvPr/>
        </p:nvSpPr>
        <p:spPr>
          <a:xfrm>
            <a:off x="532646" y="1573040"/>
            <a:ext cx="7848600" cy="4401205"/>
          </a:xfrm>
          <a:prstGeom prst="rect">
            <a:avLst/>
          </a:prstGeom>
          <a:solidFill>
            <a:schemeClr val="bg1">
              <a:lumMod val="85000"/>
            </a:schemeClr>
          </a:solidFill>
        </p:spPr>
        <p:txBody>
          <a:bodyPr wrap="square" rtlCol="0">
            <a:spAutoFit/>
          </a:bodyPr>
          <a:lstStyle/>
          <a:p>
            <a:pPr algn="ctr"/>
            <a:r>
              <a:rPr lang="en-US" sz="4000" b="1" dirty="0">
                <a:latin typeface="Georgia" pitchFamily="18" charset="0"/>
              </a:rPr>
              <a:t>A School-Wide program uses Title I funds to develop and maintain quality educational services in the core academic areas in order to raise academic achievement for all students at the school.</a:t>
            </a:r>
          </a:p>
        </p:txBody>
      </p:sp>
    </p:spTree>
    <p:extLst>
      <p:ext uri="{BB962C8B-B14F-4D97-AF65-F5344CB8AC3E}">
        <p14:creationId xmlns:p14="http://schemas.microsoft.com/office/powerpoint/2010/main" val="14989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262743"/>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1057978" y="129928"/>
            <a:ext cx="7239000" cy="972403"/>
          </a:xfrm>
        </p:spPr>
        <p:txBody>
          <a:bodyPr/>
          <a:lstStyle/>
          <a:p>
            <a:pPr algn="ctr" eaLnBrk="1" hangingPunct="1">
              <a:defRPr/>
            </a:pPr>
            <a:r>
              <a:rPr lang="en-US" sz="2800" dirty="0">
                <a:ln w="500">
                  <a:solidFill>
                    <a:schemeClr val="bg1"/>
                  </a:solidFill>
                </a:ln>
                <a:solidFill>
                  <a:schemeClr val="bg1"/>
                </a:solidFill>
                <a:latin typeface="Georgia" pitchFamily="18" charset="0"/>
              </a:rPr>
              <a:t>How is Title I Parent Engagement Money Spent?</a:t>
            </a:r>
          </a:p>
        </p:txBody>
      </p:sp>
      <p:sp>
        <p:nvSpPr>
          <p:cNvPr id="3" name="TextBox 2"/>
          <p:cNvSpPr txBox="1"/>
          <p:nvPr/>
        </p:nvSpPr>
        <p:spPr>
          <a:xfrm>
            <a:off x="1504384" y="427946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Instructional and academic resources for Parent Resource Center/Section</a:t>
            </a:r>
          </a:p>
          <a:p>
            <a:pPr marL="285750" indent="-285750">
              <a:buFont typeface="Arial" panose="020B0604020202020204" pitchFamily="34" charset="0"/>
              <a:buChar char="•"/>
            </a:pPr>
            <a:r>
              <a:rPr lang="en-US" dirty="0"/>
              <a:t>Instructional Resources for student support</a:t>
            </a:r>
          </a:p>
          <a:p>
            <a:pPr marL="285750" indent="-285750">
              <a:buFont typeface="Arial" panose="020B0604020202020204" pitchFamily="34" charset="0"/>
              <a:buChar char="•"/>
            </a:pPr>
            <a:r>
              <a:rPr lang="en-US" dirty="0"/>
              <a:t>Parent and Family Engagement Workshops and activities</a:t>
            </a:r>
          </a:p>
          <a:p>
            <a:pPr marL="285750" indent="-285750">
              <a:buFont typeface="Arial" panose="020B0604020202020204" pitchFamily="34" charset="0"/>
              <a:buChar char="•"/>
            </a:pPr>
            <a:r>
              <a:rPr lang="en-US" dirty="0"/>
              <a:t>Light Refreshments for Parent Workshops and activities</a:t>
            </a:r>
          </a:p>
          <a:p>
            <a:endParaRPr lang="en-US" dirty="0"/>
          </a:p>
        </p:txBody>
      </p:sp>
      <p:sp>
        <p:nvSpPr>
          <p:cNvPr id="12" name="TextBox 11"/>
          <p:cNvSpPr txBox="1"/>
          <p:nvPr/>
        </p:nvSpPr>
        <p:spPr>
          <a:xfrm>
            <a:off x="935525" y="2201461"/>
            <a:ext cx="2057400" cy="1631216"/>
          </a:xfrm>
          <a:prstGeom prst="rect">
            <a:avLst/>
          </a:prstGeom>
          <a:noFill/>
        </p:spPr>
        <p:txBody>
          <a:bodyPr wrap="square" rtlCol="0">
            <a:spAutoFit/>
          </a:bodyPr>
          <a:lstStyle/>
          <a:p>
            <a:r>
              <a:rPr lang="en-US" sz="10000" dirty="0"/>
              <a:t>1%</a:t>
            </a:r>
          </a:p>
        </p:txBody>
      </p:sp>
      <p:sp>
        <p:nvSpPr>
          <p:cNvPr id="13" name="TextBox 12"/>
          <p:cNvSpPr txBox="1"/>
          <p:nvPr/>
        </p:nvSpPr>
        <p:spPr>
          <a:xfrm>
            <a:off x="2667000" y="1524000"/>
            <a:ext cx="6096000" cy="2369880"/>
          </a:xfrm>
          <a:prstGeom prst="rect">
            <a:avLst/>
          </a:prstGeom>
          <a:noFill/>
        </p:spPr>
        <p:txBody>
          <a:bodyPr wrap="square" rtlCol="0">
            <a:spAutoFit/>
          </a:bodyPr>
          <a:lstStyle/>
          <a:p>
            <a:pPr algn="ctr"/>
            <a:r>
              <a:rPr lang="en-US" sz="4800" dirty="0"/>
              <a:t>Funding</a:t>
            </a:r>
          </a:p>
          <a:p>
            <a:pPr algn="ctr"/>
            <a:endParaRPr lang="en-US" sz="3600" dirty="0"/>
          </a:p>
          <a:p>
            <a:pPr algn="ctr"/>
            <a:r>
              <a:rPr lang="en-US" sz="3200" dirty="0"/>
              <a:t>of federal funds are allocated for parent involvement</a:t>
            </a:r>
          </a:p>
        </p:txBody>
      </p:sp>
    </p:spTree>
    <p:extLst>
      <p:ext uri="{BB962C8B-B14F-4D97-AF65-F5344CB8AC3E}">
        <p14:creationId xmlns:p14="http://schemas.microsoft.com/office/powerpoint/2010/main" val="3835394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47" y="1266371"/>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spcBef>
                <a:spcPts val="0"/>
              </a:spcBef>
              <a:spcAft>
                <a:spcPts val="0"/>
              </a:spcAft>
              <a:tabLst>
                <a:tab pos="457200" algn="l"/>
              </a:tabLst>
            </a:pPr>
            <a:endParaRPr lang="en-US" sz="1600" dirty="0">
              <a:solidFill>
                <a:schemeClr val="tx1"/>
              </a:solidFill>
            </a:endParaRPr>
          </a:p>
          <a:p>
            <a:pPr marR="0" lvl="0">
              <a:spcBef>
                <a:spcPts val="0"/>
              </a:spcBef>
              <a:spcAft>
                <a:spcPts val="0"/>
              </a:spcAft>
              <a:tabLst>
                <a:tab pos="457200" algn="l"/>
              </a:tabLst>
            </a:pPr>
            <a:r>
              <a:rPr lang="en-US" sz="1600" dirty="0">
                <a:solidFill>
                  <a:schemeClr val="tx1"/>
                </a:solidFill>
              </a:rPr>
              <a:t>	District’s Parent and Family Engagement Policy</a:t>
            </a:r>
            <a:endParaRPr lang="en-US" sz="1600" dirty="0">
              <a:solidFill>
                <a:schemeClr val="tx1"/>
              </a:solidFill>
              <a:latin typeface="Times New Roman"/>
              <a:ea typeface="Times New Roman"/>
            </a:endParaRPr>
          </a:p>
          <a:p>
            <a:pPr marL="742950" marR="0" lvl="1" indent="-285750">
              <a:spcBef>
                <a:spcPts val="0"/>
              </a:spcBef>
              <a:spcAft>
                <a:spcPts val="0"/>
              </a:spcAft>
              <a:buFont typeface="Times New Roman"/>
              <a:buChar char="•"/>
              <a:tabLst>
                <a:tab pos="914400" algn="l"/>
              </a:tabLst>
            </a:pPr>
            <a:r>
              <a:rPr lang="en-US" sz="1600" dirty="0">
                <a:solidFill>
                  <a:schemeClr val="tx1"/>
                </a:solidFill>
              </a:rPr>
              <a:t>The District’s Parent Involvement Policy-Establishes the district’s expectations for parental involvement and guides the strategies and resources that strengthen district and parent partnerships.</a:t>
            </a:r>
          </a:p>
          <a:p>
            <a:pPr marR="0" lvl="0">
              <a:spcBef>
                <a:spcPts val="0"/>
              </a:spcBef>
              <a:spcAft>
                <a:spcPts val="0"/>
              </a:spcAft>
              <a:tabLst>
                <a:tab pos="457200" algn="l"/>
              </a:tabLst>
            </a:pPr>
            <a:r>
              <a:rPr lang="en-US" sz="1600" dirty="0">
                <a:solidFill>
                  <a:schemeClr val="tx1"/>
                </a:solidFill>
              </a:rPr>
              <a:t>	School’s Parent and Family Engagement Policy</a:t>
            </a:r>
            <a:endParaRPr lang="en-US" sz="1600" dirty="0">
              <a:solidFill>
                <a:schemeClr val="tx1"/>
              </a:solidFill>
              <a:latin typeface="Times New Roman"/>
              <a:ea typeface="Times New Roman"/>
            </a:endParaRPr>
          </a:p>
          <a:p>
            <a:pPr marL="742950" marR="0" lvl="1" indent="-285750">
              <a:spcBef>
                <a:spcPts val="0"/>
              </a:spcBef>
              <a:spcAft>
                <a:spcPts val="0"/>
              </a:spcAft>
              <a:buFont typeface="Times New Roman"/>
              <a:buChar char="•"/>
              <a:tabLst>
                <a:tab pos="914400" algn="l"/>
              </a:tabLst>
            </a:pPr>
            <a:r>
              <a:rPr lang="en-US" sz="1600" dirty="0">
                <a:solidFill>
                  <a:schemeClr val="tx1"/>
                </a:solidFill>
              </a:rPr>
              <a:t>The School’s Parent Involvement Policy-Establishes the school’s expectations for parental involvement and guides the strategies and resources that strengthen school and parent partnerships.</a:t>
            </a:r>
          </a:p>
          <a:p>
            <a:pPr marR="0" lvl="1">
              <a:spcBef>
                <a:spcPts val="0"/>
              </a:spcBef>
              <a:spcAft>
                <a:spcPts val="0"/>
              </a:spcAft>
              <a:tabLst>
                <a:tab pos="914400" algn="l"/>
              </a:tabLst>
            </a:pPr>
            <a:r>
              <a:rPr lang="en-US" sz="1600" dirty="0">
                <a:solidFill>
                  <a:schemeClr val="tx1"/>
                </a:solidFill>
              </a:rPr>
              <a:t>School-Parent Compact</a:t>
            </a:r>
          </a:p>
          <a:p>
            <a:pPr marL="742950" marR="0" lvl="1" indent="-285750">
              <a:spcBef>
                <a:spcPts val="0"/>
              </a:spcBef>
              <a:spcAft>
                <a:spcPts val="0"/>
              </a:spcAft>
              <a:buFont typeface="Times New Roman"/>
              <a:buChar char="•"/>
              <a:tabLst>
                <a:tab pos="914400" algn="l"/>
              </a:tabLst>
            </a:pPr>
            <a:r>
              <a:rPr lang="en-US" sz="1600" dirty="0">
                <a:solidFill>
                  <a:schemeClr val="tx1"/>
                </a:solidFill>
              </a:rPr>
              <a:t>An agreement that parents, students, and teachers develop together. It explains how parents and teachers will work together to make sure all students receive the individual support they need to reach and exceed grade level academic standards. </a:t>
            </a:r>
            <a:endParaRPr lang="en-US" sz="1600" dirty="0">
              <a:solidFill>
                <a:schemeClr val="tx1"/>
              </a:solidFill>
              <a:latin typeface="Times New Roman"/>
              <a:ea typeface="Times New Roman"/>
            </a:endParaRPr>
          </a:p>
          <a:p>
            <a:pPr marR="0" lvl="0">
              <a:spcBef>
                <a:spcPts val="0"/>
              </a:spcBef>
              <a:spcAft>
                <a:spcPts val="0"/>
              </a:spcAft>
              <a:tabLst>
                <a:tab pos="457200" algn="l"/>
              </a:tabLst>
            </a:pPr>
            <a:r>
              <a:rPr lang="en-US" sz="1600" dirty="0">
                <a:solidFill>
                  <a:srgbClr val="FFFFFF"/>
                </a:solidFill>
              </a:rPr>
              <a:t>	</a:t>
            </a:r>
            <a:r>
              <a:rPr lang="en-US" dirty="0">
                <a:latin typeface="Calibri"/>
                <a:ea typeface="Calibri"/>
                <a:cs typeface="Times New Roman"/>
              </a:rPr>
              <a:t> </a:t>
            </a:r>
            <a:endParaRPr lang="en-US" dirty="0">
              <a:effectLst/>
              <a:latin typeface="Calibri"/>
              <a:ea typeface="Calibri"/>
              <a:cs typeface="Times New Roman"/>
            </a:endParaRPr>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27847" y="152400"/>
            <a:ext cx="7315200" cy="1143000"/>
          </a:xfrm>
        </p:spPr>
        <p:txBody>
          <a:bodyPr>
            <a:normAutofit/>
          </a:bodyPr>
          <a:lstStyle/>
          <a:p>
            <a:pPr algn="ctr" eaLnBrk="1" hangingPunct="1">
              <a:defRPr/>
            </a:pPr>
            <a:r>
              <a:rPr lang="en-US" sz="3600" dirty="0">
                <a:ln w="500">
                  <a:solidFill>
                    <a:schemeClr val="bg1"/>
                  </a:solidFill>
                </a:ln>
                <a:solidFill>
                  <a:schemeClr val="bg1"/>
                </a:solidFill>
                <a:latin typeface="Georgia" pitchFamily="18" charset="0"/>
              </a:rPr>
              <a:t>What is Required by law for Parent and Family Engagement?</a:t>
            </a:r>
          </a:p>
        </p:txBody>
      </p:sp>
    </p:spTree>
    <p:extLst>
      <p:ext uri="{BB962C8B-B14F-4D97-AF65-F5344CB8AC3E}">
        <p14:creationId xmlns:p14="http://schemas.microsoft.com/office/powerpoint/2010/main" val="1368405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02810"/>
            <a:ext cx="9144000" cy="37338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a:spcBef>
                <a:spcPts val="0"/>
              </a:spcBef>
              <a:spcAft>
                <a:spcPts val="0"/>
              </a:spcAft>
              <a:tabLst>
                <a:tab pos="457200" algn="l"/>
              </a:tabLst>
            </a:pPr>
            <a:r>
              <a:rPr lang="en-US" sz="1600" dirty="0">
                <a:solidFill>
                  <a:schemeClr val="tx1"/>
                </a:solidFill>
              </a:rPr>
              <a:t>          </a:t>
            </a:r>
            <a:r>
              <a:rPr lang="en-US" sz="3600" dirty="0">
                <a:solidFill>
                  <a:schemeClr val="tx1"/>
                </a:solidFill>
              </a:rPr>
              <a:t>Parents Right To Know</a:t>
            </a:r>
            <a:endParaRPr lang="en-US" sz="3600" dirty="0">
              <a:solidFill>
                <a:schemeClr val="tx1"/>
              </a:solidFill>
              <a:latin typeface="Times New Roman"/>
              <a:ea typeface="Times New Roman"/>
            </a:endParaRPr>
          </a:p>
          <a:p>
            <a:pPr marL="742950" marR="0" lvl="1" indent="-285750">
              <a:spcBef>
                <a:spcPts val="0"/>
              </a:spcBef>
              <a:spcAft>
                <a:spcPts val="0"/>
              </a:spcAft>
              <a:buFont typeface="Times New Roman"/>
              <a:buChar char="•"/>
              <a:tabLst>
                <a:tab pos="914400" algn="l"/>
              </a:tabLst>
            </a:pPr>
            <a:r>
              <a:rPr lang="en-US" sz="1600" dirty="0">
                <a:solidFill>
                  <a:srgbClr val="000000"/>
                </a:solidFill>
              </a:rPr>
              <a:t>Parents' Right to Know Under ESEA-a parent has the right to know the following information:</a:t>
            </a:r>
          </a:p>
          <a:p>
            <a:pPr marL="742950" marR="0" lvl="1" indent="-285750">
              <a:spcBef>
                <a:spcPts val="0"/>
              </a:spcBef>
              <a:spcAft>
                <a:spcPts val="0"/>
              </a:spcAft>
              <a:buFont typeface="Times New Roman"/>
              <a:buChar char="•"/>
              <a:tabLst>
                <a:tab pos="914400" algn="l"/>
              </a:tabLst>
            </a:pPr>
            <a:endParaRPr lang="en-US" sz="1600" dirty="0">
              <a:latin typeface="Times New Roman"/>
              <a:ea typeface="Times New Roman"/>
            </a:endParaRPr>
          </a:p>
          <a:p>
            <a:pPr marR="0" lvl="1">
              <a:spcBef>
                <a:spcPts val="0"/>
              </a:spcBef>
              <a:spcAft>
                <a:spcPts val="0"/>
              </a:spcAft>
              <a:tabLst>
                <a:tab pos="914400" algn="l"/>
              </a:tabLst>
            </a:pPr>
            <a:r>
              <a:rPr lang="en-US" sz="1600" dirty="0">
                <a:solidFill>
                  <a:srgbClr val="000000"/>
                </a:solidFill>
                <a:latin typeface="+mn-ea"/>
              </a:rPr>
              <a:t>	◦</a:t>
            </a:r>
            <a:r>
              <a:rPr lang="en-US" sz="1600" dirty="0">
                <a:solidFill>
                  <a:srgbClr val="000000"/>
                </a:solidFill>
              </a:rPr>
              <a:t>The qualifications of the school staff providing instruction to their child. </a:t>
            </a:r>
            <a:endParaRPr lang="en-US" sz="1600" dirty="0">
              <a:latin typeface="Times New Roman"/>
              <a:ea typeface="Times New Roman"/>
            </a:endParaRPr>
          </a:p>
          <a:p>
            <a:pPr marR="0" lvl="1">
              <a:spcBef>
                <a:spcPts val="0"/>
              </a:spcBef>
              <a:spcAft>
                <a:spcPts val="0"/>
              </a:spcAft>
              <a:tabLst>
                <a:tab pos="914400" algn="l"/>
              </a:tabLst>
            </a:pPr>
            <a:r>
              <a:rPr lang="en-US" sz="1600" dirty="0">
                <a:solidFill>
                  <a:srgbClr val="000000"/>
                </a:solidFill>
                <a:latin typeface="+mn-ea"/>
              </a:rPr>
              <a:t>	◦</a:t>
            </a:r>
            <a:r>
              <a:rPr lang="en-US" sz="1600" dirty="0">
                <a:solidFill>
                  <a:srgbClr val="000000"/>
                </a:solidFill>
              </a:rPr>
              <a:t>Their child's level of achievement in each state academic assessment. </a:t>
            </a:r>
            <a:endParaRPr lang="en-US" sz="1600" dirty="0">
              <a:latin typeface="Times New Roman"/>
              <a:ea typeface="Times New Roman"/>
            </a:endParaRPr>
          </a:p>
          <a:p>
            <a:pPr marR="0" lvl="1">
              <a:spcBef>
                <a:spcPts val="0"/>
              </a:spcBef>
              <a:spcAft>
                <a:spcPts val="0"/>
              </a:spcAft>
              <a:tabLst>
                <a:tab pos="914400" algn="l"/>
              </a:tabLst>
            </a:pPr>
            <a:r>
              <a:rPr lang="en-US" sz="1600" dirty="0">
                <a:solidFill>
                  <a:srgbClr val="000000"/>
                </a:solidFill>
                <a:latin typeface="+mn-ea"/>
              </a:rPr>
              <a:t>	◦</a:t>
            </a:r>
            <a:r>
              <a:rPr lang="en-US" sz="1600" dirty="0">
                <a:solidFill>
                  <a:srgbClr val="000000"/>
                </a:solidFill>
              </a:rPr>
              <a:t>Whether their child has been assigned to or has been taught for four or more 	consecutive weeks by a teacher of a core academic subject who is not highly qualified.</a:t>
            </a:r>
            <a:endParaRPr lang="en-US" sz="1600" dirty="0">
              <a:latin typeface="Times New Roman"/>
              <a:ea typeface="Times New Roman"/>
            </a:endParaRPr>
          </a:p>
          <a:p>
            <a:pPr marL="0" marR="0">
              <a:lnSpc>
                <a:spcPct val="115000"/>
              </a:lnSpc>
              <a:spcBef>
                <a:spcPts val="0"/>
              </a:spcBef>
              <a:spcAft>
                <a:spcPts val="1000"/>
              </a:spcAft>
            </a:pPr>
            <a:r>
              <a:rPr lang="en-US" dirty="0">
                <a:latin typeface="Calibri"/>
                <a:ea typeface="Calibri"/>
                <a:cs typeface="Times New Roman"/>
              </a:rPr>
              <a:t> </a:t>
            </a:r>
            <a:endParaRPr lang="en-US" dirty="0">
              <a:effectLst/>
              <a:latin typeface="Calibri"/>
              <a:ea typeface="Calibri"/>
              <a:cs typeface="Times New Roman"/>
            </a:endParaRPr>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14400" y="123371"/>
            <a:ext cx="7315200" cy="1143000"/>
          </a:xfrm>
        </p:spPr>
        <p:txBody>
          <a:bodyPr>
            <a:normAutofit fontScale="90000"/>
          </a:bodyPr>
          <a:lstStyle/>
          <a:p>
            <a:pPr algn="ctr">
              <a:defRPr/>
            </a:pPr>
            <a:r>
              <a:rPr lang="en-US" sz="3600" dirty="0">
                <a:ln w="500">
                  <a:solidFill>
                    <a:schemeClr val="bg1"/>
                  </a:solidFill>
                </a:ln>
                <a:solidFill>
                  <a:schemeClr val="bg1"/>
                </a:solidFill>
                <a:latin typeface="Georgia" pitchFamily="18" charset="0"/>
              </a:rPr>
              <a:t>Does my child’s teacher meet Professional Qualifications?</a:t>
            </a:r>
            <a:br>
              <a:rPr lang="en-US" sz="3600" dirty="0">
                <a:ln w="500">
                  <a:solidFill>
                    <a:schemeClr val="bg1"/>
                  </a:solidFill>
                </a:ln>
                <a:solidFill>
                  <a:schemeClr val="bg1"/>
                </a:solidFill>
                <a:latin typeface="Georgia" pitchFamily="18" charset="0"/>
              </a:rPr>
            </a:br>
            <a:r>
              <a:rPr lang="en-US" sz="2400" dirty="0">
                <a:ln w="500">
                  <a:solidFill>
                    <a:schemeClr val="bg1"/>
                  </a:solidFill>
                </a:ln>
                <a:solidFill>
                  <a:schemeClr val="bg1"/>
                </a:solidFill>
                <a:latin typeface="Georgia" pitchFamily="18" charset="0"/>
              </a:rPr>
              <a:t>	</a:t>
            </a:r>
          </a:p>
        </p:txBody>
      </p:sp>
      <p:sp>
        <p:nvSpPr>
          <p:cNvPr id="2" name="TextBox 1"/>
          <p:cNvSpPr txBox="1"/>
          <p:nvPr/>
        </p:nvSpPr>
        <p:spPr>
          <a:xfrm>
            <a:off x="596773" y="1272792"/>
            <a:ext cx="7543800" cy="707886"/>
          </a:xfrm>
          <a:prstGeom prst="rect">
            <a:avLst/>
          </a:prstGeom>
          <a:noFill/>
        </p:spPr>
        <p:txBody>
          <a:bodyPr wrap="square" rtlCol="0">
            <a:spAutoFit/>
          </a:bodyPr>
          <a:lstStyle/>
          <a:p>
            <a:endParaRPr lang="en-US" sz="2000">
              <a:solidFill>
                <a:schemeClr val="tx2">
                  <a:lumMod val="75000"/>
                </a:schemeClr>
              </a:solidFill>
            </a:endParaRPr>
          </a:p>
          <a:p>
            <a:endParaRPr lang="en-US" sz="200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2476500" y="3886200"/>
            <a:ext cx="4191000" cy="2809875"/>
          </a:xfrm>
          <a:prstGeom prst="rect">
            <a:avLst/>
          </a:prstGeom>
          <a:ln>
            <a:noFill/>
          </a:ln>
          <a:effectLst>
            <a:softEdge rad="112500"/>
          </a:effectLst>
        </p:spPr>
      </p:pic>
    </p:spTree>
    <p:extLst>
      <p:ext uri="{BB962C8B-B14F-4D97-AF65-F5344CB8AC3E}">
        <p14:creationId xmlns:p14="http://schemas.microsoft.com/office/powerpoint/2010/main" val="2615659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Stephen\AppData\Local\Microsoft\Windows\Temporary Internet Files\Content.IE5\PZBLJGWS\MPj04278100000[1].jpg"/>
          <p:cNvPicPr>
            <a:picLocks noChangeAspect="1" noChangeArrowheads="1"/>
          </p:cNvPicPr>
          <p:nvPr/>
        </p:nvPicPr>
        <p:blipFill>
          <a:blip r:embed="rId3" cstate="print">
            <a:grayscl/>
          </a:blip>
          <a:srcRect/>
          <a:stretch>
            <a:fillRect/>
          </a:stretch>
        </p:blipFill>
        <p:spPr bwMode="auto">
          <a:xfrm>
            <a:off x="0" y="0"/>
            <a:ext cx="9144000" cy="6858000"/>
          </a:xfrm>
          <a:prstGeom prst="rect">
            <a:avLst/>
          </a:prstGeom>
          <a:ln>
            <a:solidFill>
              <a:schemeClr val="bg1"/>
            </a:solidFill>
          </a:ln>
          <a:effectLst>
            <a:outerShdw blurRad="292100" dist="139700" dir="2700000" algn="tl" rotWithShape="0">
              <a:srgbClr val="333333">
                <a:alpha val="65000"/>
              </a:srgbClr>
            </a:outerShdw>
          </a:effectLst>
        </p:spPr>
      </p:pic>
      <p:sp>
        <p:nvSpPr>
          <p:cNvPr id="5" name="Rectangle 4"/>
          <p:cNvSpPr/>
          <p:nvPr/>
        </p:nvSpPr>
        <p:spPr>
          <a:xfrm>
            <a:off x="0" y="12954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solidFill>
                <a:schemeClr val="bg2">
                  <a:lumMod val="25000"/>
                </a:schemeClr>
              </a:solidFill>
            </a:endParaRPr>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p>
        </p:txBody>
      </p:sp>
      <p:sp>
        <p:nvSpPr>
          <p:cNvPr id="9" name="Title 8"/>
          <p:cNvSpPr>
            <a:spLocks noGrp="1"/>
          </p:cNvSpPr>
          <p:nvPr>
            <p:ph type="title"/>
          </p:nvPr>
        </p:nvSpPr>
        <p:spPr>
          <a:xfrm>
            <a:off x="1157785" y="266700"/>
            <a:ext cx="7239000" cy="762000"/>
          </a:xfrm>
        </p:spPr>
        <p:txBody>
          <a:bodyPr>
            <a:noAutofit/>
          </a:bodyPr>
          <a:lstStyle/>
          <a:p>
            <a:pPr algn="ctr" eaLnBrk="1" hangingPunct="1">
              <a:defRPr/>
            </a:pPr>
            <a:r>
              <a:rPr lang="en-US" sz="5400" dirty="0">
                <a:ln w="500">
                  <a:solidFill>
                    <a:schemeClr val="bg1"/>
                  </a:solidFill>
                </a:ln>
                <a:solidFill>
                  <a:schemeClr val="bg1"/>
                </a:solidFill>
                <a:latin typeface="Georgia" pitchFamily="18" charset="0"/>
              </a:rPr>
              <a:t>Parents!!!!!!!</a:t>
            </a:r>
          </a:p>
        </p:txBody>
      </p:sp>
      <p:sp>
        <p:nvSpPr>
          <p:cNvPr id="7" name="Oval Callout 6"/>
          <p:cNvSpPr/>
          <p:nvPr/>
        </p:nvSpPr>
        <p:spPr>
          <a:xfrm>
            <a:off x="1909549" y="1447800"/>
            <a:ext cx="4876800" cy="4495800"/>
          </a:xfrm>
          <a:prstGeom prst="wedgeEllipse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19400" y="2438400"/>
            <a:ext cx="2971800" cy="2862322"/>
          </a:xfrm>
          <a:prstGeom prst="rect">
            <a:avLst/>
          </a:prstGeom>
          <a:noFill/>
        </p:spPr>
        <p:txBody>
          <a:bodyPr wrap="square" rtlCol="0">
            <a:spAutoFit/>
          </a:bodyPr>
          <a:lstStyle/>
          <a:p>
            <a:pPr algn="ctr"/>
            <a:r>
              <a:rPr lang="en-US" sz="6000">
                <a:ln>
                  <a:solidFill>
                    <a:schemeClr val="bg1"/>
                  </a:solidFill>
                </a:ln>
                <a:solidFill>
                  <a:schemeClr val="bg1"/>
                </a:solidFill>
              </a:rPr>
              <a:t>WE NEED YOU!!!!!</a:t>
            </a:r>
          </a:p>
        </p:txBody>
      </p:sp>
    </p:spTree>
    <p:extLst>
      <p:ext uri="{BB962C8B-B14F-4D97-AF65-F5344CB8AC3E}">
        <p14:creationId xmlns:p14="http://schemas.microsoft.com/office/powerpoint/2010/main" val="320184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1172001" y="0"/>
            <a:ext cx="6914866" cy="1150545"/>
          </a:xfrm>
        </p:spPr>
        <p:txBody>
          <a:bodyPr>
            <a:normAutofit fontScale="90000"/>
          </a:bodyPr>
          <a:lstStyle/>
          <a:p>
            <a:pPr algn="ctr">
              <a:defRPr/>
            </a:pPr>
            <a:br>
              <a:rPr lang="en-US" sz="2800" dirty="0">
                <a:ln w="500">
                  <a:solidFill>
                    <a:schemeClr val="bg1"/>
                  </a:solidFill>
                </a:ln>
                <a:solidFill>
                  <a:schemeClr val="bg1"/>
                </a:solidFill>
                <a:latin typeface="Georgia" pitchFamily="18" charset="0"/>
              </a:rPr>
            </a:br>
            <a:r>
              <a:rPr lang="en-US" sz="3600" dirty="0">
                <a:ln w="500">
                  <a:solidFill>
                    <a:schemeClr val="bg1"/>
                  </a:solidFill>
                </a:ln>
                <a:solidFill>
                  <a:schemeClr val="bg1"/>
                </a:solidFill>
                <a:latin typeface="Georgia" pitchFamily="18" charset="0"/>
              </a:rPr>
              <a:t>What is Parent  and Family Engagement?</a:t>
            </a:r>
          </a:p>
        </p:txBody>
      </p:sp>
      <p:sp>
        <p:nvSpPr>
          <p:cNvPr id="2" name="TextBox 1"/>
          <p:cNvSpPr txBox="1"/>
          <p:nvPr/>
        </p:nvSpPr>
        <p:spPr>
          <a:xfrm>
            <a:off x="705134" y="1877839"/>
            <a:ext cx="7848600" cy="3970318"/>
          </a:xfrm>
          <a:prstGeom prst="rect">
            <a:avLst/>
          </a:prstGeom>
          <a:solidFill>
            <a:schemeClr val="bg1">
              <a:lumMod val="85000"/>
            </a:schemeClr>
          </a:solidFill>
        </p:spPr>
        <p:txBody>
          <a:bodyPr wrap="square" rtlCol="0">
            <a:spAutoFit/>
          </a:bodyPr>
          <a:lstStyle/>
          <a:p>
            <a:pPr algn="ctr"/>
            <a:r>
              <a:rPr lang="en-US" sz="2800" b="1" dirty="0">
                <a:latin typeface="Georgia" pitchFamily="18" charset="0"/>
              </a:rPr>
              <a:t>Parent and Family Engagement is the participation of parents in a regular, two-way, and meaningful communication involving student academic learning and school activities. Parent and Family Engagement is a requirement of the Title I program. We welcome and encourage all parents and families to be actively involved in our school.</a:t>
            </a:r>
          </a:p>
        </p:txBody>
      </p:sp>
    </p:spTree>
    <p:extLst>
      <p:ext uri="{BB962C8B-B14F-4D97-AF65-F5344CB8AC3E}">
        <p14:creationId xmlns:p14="http://schemas.microsoft.com/office/powerpoint/2010/main" val="2456861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12573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8200" y="1524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Title I Parent And Family Engagement</a:t>
            </a:r>
          </a:p>
        </p:txBody>
      </p:sp>
      <p:sp>
        <p:nvSpPr>
          <p:cNvPr id="10" name="TextBox 9"/>
          <p:cNvSpPr txBox="1"/>
          <p:nvPr/>
        </p:nvSpPr>
        <p:spPr>
          <a:xfrm>
            <a:off x="342900" y="2027223"/>
            <a:ext cx="8458200" cy="3139321"/>
          </a:xfrm>
          <a:prstGeom prst="rect">
            <a:avLst/>
          </a:prstGeom>
          <a:noFill/>
        </p:spPr>
        <p:txBody>
          <a:bodyPr wrap="square" rtlCol="0">
            <a:spAutoFit/>
          </a:bodyPr>
          <a:lstStyle/>
          <a:p>
            <a:pPr algn="ctr"/>
            <a:r>
              <a:rPr lang="en-US" sz="3600" dirty="0">
                <a:solidFill>
                  <a:srgbClr val="002060"/>
                </a:solidFill>
              </a:rPr>
              <a:t>Purpose</a:t>
            </a:r>
          </a:p>
          <a:p>
            <a:pPr algn="ctr"/>
            <a:endParaRPr lang="en-US" dirty="0">
              <a:solidFill>
                <a:srgbClr val="002060"/>
              </a:solidFill>
            </a:endParaRPr>
          </a:p>
          <a:p>
            <a:pPr algn="ctr"/>
            <a:r>
              <a:rPr lang="en-US" sz="2800" dirty="0">
                <a:solidFill>
                  <a:srgbClr val="002060"/>
                </a:solidFill>
              </a:rPr>
              <a:t>To improve student achievement in reading, ELA, Math, Science &amp; Social Studies </a:t>
            </a:r>
          </a:p>
          <a:p>
            <a:pPr algn="ctr"/>
            <a:r>
              <a:rPr lang="en-US" sz="2800" dirty="0">
                <a:solidFill>
                  <a:srgbClr val="002060"/>
                </a:solidFill>
              </a:rPr>
              <a:t>by providing parents and family members the resources needed to support their child’s education.</a:t>
            </a:r>
          </a:p>
          <a:p>
            <a:pPr algn="ctr">
              <a:buFont typeface="Arial" pitchFamily="34" charset="0"/>
              <a:buChar char="•"/>
            </a:pPr>
            <a:endParaRPr lang="en-US" sz="3200" dirty="0">
              <a:solidFill>
                <a:srgbClr val="00206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08776" y="762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Title I Parent and Family Engagement Activities</a:t>
            </a:r>
          </a:p>
        </p:txBody>
      </p:sp>
      <p:sp>
        <p:nvSpPr>
          <p:cNvPr id="10" name="TextBox 9"/>
          <p:cNvSpPr txBox="1"/>
          <p:nvPr/>
        </p:nvSpPr>
        <p:spPr>
          <a:xfrm>
            <a:off x="411192" y="2296064"/>
            <a:ext cx="8534400" cy="1877437"/>
          </a:xfrm>
          <a:prstGeom prst="rect">
            <a:avLst/>
          </a:prstGeom>
          <a:noFill/>
        </p:spPr>
        <p:txBody>
          <a:bodyPr wrap="square" lIns="91440" tIns="45720" rIns="91440" bIns="45720" rtlCol="0" anchor="t">
            <a:spAutoFit/>
          </a:bodyPr>
          <a:lstStyle/>
          <a:p>
            <a:pPr algn="ctr"/>
            <a:endParaRPr lang="en-US" sz="3600"/>
          </a:p>
          <a:p>
            <a:pPr marL="514350" indent="-514350" algn="ctr">
              <a:buFontTx/>
              <a:buAutoNum type="arabicPeriod"/>
            </a:pPr>
            <a:endParaRPr lang="en-US" sz="2400">
              <a:cs typeface="Calibri"/>
            </a:endParaRPr>
          </a:p>
          <a:p>
            <a:pPr marL="514350" indent="-514350" algn="ctr"/>
            <a:endParaRPr lang="en-US" sz="2400">
              <a:cs typeface="Calibri"/>
            </a:endParaRPr>
          </a:p>
          <a:p>
            <a:pPr marL="514350" indent="-514350" algn="ctr">
              <a:buFont typeface="Calibri Light" panose="020F0302020204030204"/>
              <a:buAutoNum type="arabicPeriod"/>
            </a:pPr>
            <a:endParaRPr lang="en-US" sz="3200">
              <a:solidFill>
                <a:srgbClr val="002060"/>
              </a:solidFill>
              <a:cs typeface="Calibri"/>
            </a:endParaRPr>
          </a:p>
        </p:txBody>
      </p:sp>
      <p:sp>
        <p:nvSpPr>
          <p:cNvPr id="5" name="TextBox 4">
            <a:extLst>
              <a:ext uri="{FF2B5EF4-FFF2-40B4-BE49-F238E27FC236}">
                <a16:creationId xmlns:a16="http://schemas.microsoft.com/office/drawing/2014/main" id="{19DD7666-B2DD-C903-7D6E-B02636E650C9}"/>
              </a:ext>
            </a:extLst>
          </p:cNvPr>
          <p:cNvSpPr txBox="1"/>
          <p:nvPr/>
        </p:nvSpPr>
        <p:spPr>
          <a:xfrm>
            <a:off x="0" y="2080620"/>
            <a:ext cx="9041258" cy="4585871"/>
          </a:xfrm>
          <a:prstGeom prst="rect">
            <a:avLst/>
          </a:prstGeom>
          <a:noFill/>
        </p:spPr>
        <p:txBody>
          <a:bodyPr wrap="square" lIns="91440" tIns="45720" rIns="91440" bIns="45720" rtlCol="0" anchor="t">
            <a:spAutoFit/>
          </a:bodyPr>
          <a:lstStyle/>
          <a:p>
            <a:pPr algn="ctr"/>
            <a:r>
              <a:rPr lang="en-US" sz="3200" dirty="0"/>
              <a:t>Annual Parent Orientation Meeting:  August 17, 2023</a:t>
            </a:r>
          </a:p>
          <a:p>
            <a:pPr algn="ctr"/>
            <a:r>
              <a:rPr lang="en-US" sz="3200" dirty="0"/>
              <a:t>Parent-Teacher Conferences:  September 15, 2023</a:t>
            </a:r>
          </a:p>
          <a:p>
            <a:pPr algn="ctr"/>
            <a:r>
              <a:rPr lang="en-US" sz="3200" dirty="0"/>
              <a:t>Family Math Night:  September 26, 2023</a:t>
            </a:r>
          </a:p>
          <a:p>
            <a:pPr algn="ctr"/>
            <a:r>
              <a:rPr lang="en-US" sz="3200" dirty="0"/>
              <a:t>Parent-Teacher Conferences: February 2, 2024</a:t>
            </a:r>
          </a:p>
          <a:p>
            <a:pPr algn="ctr"/>
            <a:r>
              <a:rPr lang="en-US" sz="3200" dirty="0"/>
              <a:t>Family Literacy Night:  February 15, 2024</a:t>
            </a:r>
          </a:p>
          <a:p>
            <a:pPr algn="ctr"/>
            <a:r>
              <a:rPr lang="en-US" sz="3200" dirty="0"/>
              <a:t>Annual Stakeholder Input Meeting:  March 14, 2024</a:t>
            </a:r>
            <a:endParaRPr lang="en-US" sz="3200" dirty="0">
              <a:cs typeface="Calibri" panose="020F0502020204030204"/>
            </a:endParaRPr>
          </a:p>
          <a:p>
            <a:pPr algn="ctr"/>
            <a:endParaRPr lang="en-US" dirty="0">
              <a:solidFill>
                <a:srgbClr val="FF0000"/>
              </a:solidFill>
            </a:endParaRPr>
          </a:p>
          <a:p>
            <a:pPr algn="ctr"/>
            <a:endParaRPr lang="en-US" sz="3200" dirty="0">
              <a:solidFill>
                <a:srgbClr val="002060"/>
              </a:solidFill>
              <a:cs typeface="Calibri" panose="020F0502020204030204"/>
            </a:endParaRPr>
          </a:p>
          <a:p>
            <a:pPr algn="ctr"/>
            <a:endParaRPr lang="en-US" dirty="0">
              <a:solidFill>
                <a:srgbClr val="002060"/>
              </a:solidFill>
              <a:cs typeface="Calibri" panose="020F0502020204030204"/>
            </a:endParaRPr>
          </a:p>
          <a:p>
            <a:pPr algn="ctr">
              <a:buFont typeface="Arial" pitchFamily="34" charset="0"/>
              <a:buChar char="•"/>
            </a:pPr>
            <a:endParaRPr lang="en-US" sz="3200" dirty="0">
              <a:solidFill>
                <a:srgbClr val="002060"/>
              </a:solidFill>
              <a:cs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982"/>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5937" y="98182"/>
            <a:ext cx="7239000" cy="1143000"/>
          </a:xfrm>
        </p:spPr>
        <p:txBody>
          <a:bodyPr>
            <a:normAutofit/>
          </a:bodyPr>
          <a:lstStyle/>
          <a:p>
            <a:pPr algn="ctr" eaLnBrk="1" hangingPunct="1">
              <a:defRPr/>
            </a:pPr>
            <a:r>
              <a:rPr lang="en-US" sz="4400" dirty="0">
                <a:ln w="500">
                  <a:solidFill>
                    <a:schemeClr val="bg1"/>
                  </a:solidFill>
                </a:ln>
                <a:solidFill>
                  <a:schemeClr val="bg1"/>
                </a:solidFill>
                <a:latin typeface="Georgia" pitchFamily="18" charset="0"/>
              </a:rPr>
              <a:t>Parent Connect</a:t>
            </a:r>
          </a:p>
        </p:txBody>
      </p:sp>
      <p:sp>
        <p:nvSpPr>
          <p:cNvPr id="3" name="Rectangle 2"/>
          <p:cNvSpPr/>
          <p:nvPr/>
        </p:nvSpPr>
        <p:spPr>
          <a:xfrm>
            <a:off x="266700" y="2610076"/>
            <a:ext cx="8610600" cy="3456459"/>
          </a:xfrm>
          <a:prstGeom prst="rect">
            <a:avLst/>
          </a:prstGeom>
        </p:spPr>
        <p:txBody>
          <a:bodyPr wrap="square">
            <a:spAutoFit/>
          </a:bodyPr>
          <a:lstStyle/>
          <a:p>
            <a:pPr algn="ctr">
              <a:lnSpc>
                <a:spcPct val="119000"/>
              </a:lnSpc>
              <a:spcAft>
                <a:spcPts val="1400"/>
              </a:spcAft>
            </a:pPr>
            <a:r>
              <a:rPr lang="en-US" kern="1400" dirty="0">
                <a:solidFill>
                  <a:srgbClr val="000000"/>
                </a:solidFill>
                <a:latin typeface="Calibri" panose="020F0502020204030204" pitchFamily="34" charset="0"/>
              </a:rPr>
              <a:t>An informed, engaged, and supportive family plays an instrumental role in a student's academic success. The Newton County School Systems supports families in              partnerships with schools, district, and the community in the quest of achieving         academic success for all students.  It is our hope that this page will provide valuable information and resources to engage you as an active partner.  Visit our Parent Connect Canvas Page to receive various tools and resources to help support your child's learning. </a:t>
            </a:r>
          </a:p>
          <a:p>
            <a:pPr algn="ctr">
              <a:lnSpc>
                <a:spcPct val="119000"/>
              </a:lnSpc>
              <a:spcAft>
                <a:spcPts val="1400"/>
              </a:spcAft>
            </a:pPr>
            <a:endParaRPr lang="en-US" kern="1400" dirty="0">
              <a:solidFill>
                <a:srgbClr val="000000"/>
              </a:solidFill>
              <a:latin typeface="Calibri" panose="020F0502020204030204" pitchFamily="34" charset="0"/>
            </a:endParaRPr>
          </a:p>
          <a:p>
            <a:pPr algn="ctr">
              <a:lnSpc>
                <a:spcPct val="119000"/>
              </a:lnSpc>
              <a:spcAft>
                <a:spcPts val="1400"/>
              </a:spcAft>
            </a:pPr>
            <a:r>
              <a:rPr lang="en-US" kern="1400" dirty="0">
                <a:solidFill>
                  <a:srgbClr val="000000"/>
                </a:solidFill>
                <a:latin typeface="Calibri" panose="020F0502020204030204" pitchFamily="34" charset="0"/>
                <a:hlinkClick r:id="rId3"/>
              </a:rPr>
              <a:t> https://newton.instructure.com/courses/98226</a:t>
            </a:r>
            <a:endParaRPr lang="en-US" sz="1100" kern="1400" dirty="0">
              <a:solidFill>
                <a:srgbClr val="000000"/>
              </a:solidFill>
              <a:latin typeface="Calibri" panose="020F0502020204030204" pitchFamily="34" charset="0"/>
            </a:endParaRPr>
          </a:p>
          <a:p>
            <a:pPr>
              <a:lnSpc>
                <a:spcPct val="119000"/>
              </a:lnSpc>
              <a:spcAft>
                <a:spcPts val="600"/>
              </a:spcAft>
            </a:pPr>
            <a:r>
              <a:rPr lang="en-US" sz="1100" kern="1400" dirty="0">
                <a:solidFill>
                  <a:srgbClr val="000000"/>
                </a:solidFill>
                <a:latin typeface="Calibri" panose="020F0502020204030204" pitchFamily="34" charset="0"/>
              </a:rPr>
              <a:t> </a:t>
            </a:r>
            <a:endParaRPr lang="en-US" sz="1100" kern="1400" dirty="0">
              <a:ln>
                <a:noFill/>
              </a:ln>
              <a:solidFill>
                <a:srgbClr val="000000"/>
              </a:solidFill>
              <a:effectLst/>
              <a:latin typeface="Calibri" panose="020F0502020204030204" pitchFamily="34" charset="0"/>
            </a:endParaRPr>
          </a:p>
        </p:txBody>
      </p:sp>
      <p:sp>
        <p:nvSpPr>
          <p:cNvPr id="2" name="Rectangle 1"/>
          <p:cNvSpPr/>
          <p:nvPr/>
        </p:nvSpPr>
        <p:spPr>
          <a:xfrm>
            <a:off x="470781" y="1640563"/>
            <a:ext cx="8247706" cy="830997"/>
          </a:xfrm>
          <a:prstGeom prst="rect">
            <a:avLst/>
          </a:prstGeom>
          <a:solidFill>
            <a:schemeClr val="accent4">
              <a:lumMod val="60000"/>
              <a:lumOff val="40000"/>
            </a:schemeClr>
          </a:solidFill>
        </p:spPr>
        <p:txBody>
          <a:bodyPr wrap="square">
            <a:spAutoFit/>
          </a:bodyPr>
          <a:lstStyle/>
          <a:p>
            <a:pPr algn="ctr"/>
            <a:r>
              <a:rPr lang="en-US" sz="2400" b="1" kern="1400" dirty="0">
                <a:solidFill>
                  <a:srgbClr val="000000"/>
                </a:solidFill>
                <a:latin typeface="Calibri" panose="020F0502020204030204" pitchFamily="34" charset="0"/>
              </a:rPr>
              <a:t>Visit our Parent Connect Canvas Page to receive various tools and resources to help support your child's learning. </a:t>
            </a:r>
            <a:endParaRPr lang="en-US" sz="2400" b="1" dirty="0"/>
          </a:p>
        </p:txBody>
      </p:sp>
    </p:spTree>
    <p:extLst>
      <p:ext uri="{BB962C8B-B14F-4D97-AF65-F5344CB8AC3E}">
        <p14:creationId xmlns:p14="http://schemas.microsoft.com/office/powerpoint/2010/main" val="95203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76200"/>
            <a:ext cx="8839200" cy="1295400"/>
          </a:xfrm>
          <a:solidFill>
            <a:schemeClr val="tx1"/>
          </a:solidFill>
        </p:spPr>
        <p:txBody>
          <a:bodyPr>
            <a:normAutofit/>
          </a:bodyPr>
          <a:lstStyle/>
          <a:p>
            <a:pPr algn="ctr">
              <a:defRPr/>
            </a:pPr>
            <a:r>
              <a:rPr lang="en-US" sz="3600">
                <a:ln w="500">
                  <a:solidFill>
                    <a:schemeClr val="bg1"/>
                  </a:solidFill>
                </a:ln>
                <a:solidFill>
                  <a:schemeClr val="bg1"/>
                </a:solidFill>
                <a:latin typeface="Georgia" panose="02040502050405020303" pitchFamily="18" charset="0"/>
                <a:cs typeface="Aparajita" panose="020B0604020202020204" pitchFamily="34" charset="0"/>
              </a:rPr>
              <a:t>Two Service Models</a:t>
            </a:r>
          </a:p>
        </p:txBody>
      </p:sp>
      <p:sp>
        <p:nvSpPr>
          <p:cNvPr id="8" name="TextBox 7"/>
          <p:cNvSpPr txBox="1"/>
          <p:nvPr/>
        </p:nvSpPr>
        <p:spPr>
          <a:xfrm>
            <a:off x="914400" y="1613613"/>
            <a:ext cx="7848600" cy="2862322"/>
          </a:xfrm>
          <a:prstGeom prst="rect">
            <a:avLst/>
          </a:prstGeom>
          <a:noFill/>
        </p:spPr>
        <p:txBody>
          <a:bodyPr wrap="square" rtlCol="0">
            <a:spAutoFit/>
          </a:bodyPr>
          <a:lstStyle/>
          <a:p>
            <a:pPr algn="ctr"/>
            <a:endParaRPr lang="en-US" sz="3600" dirty="0">
              <a:solidFill>
                <a:schemeClr val="tx1">
                  <a:lumMod val="95000"/>
                  <a:lumOff val="5000"/>
                </a:schemeClr>
              </a:solidFill>
            </a:endParaRPr>
          </a:p>
          <a:p>
            <a:pPr algn="ctr"/>
            <a:r>
              <a:rPr lang="en-US" sz="3600" dirty="0">
                <a:solidFill>
                  <a:schemeClr val="tx1">
                    <a:lumMod val="95000"/>
                    <a:lumOff val="5000"/>
                  </a:schemeClr>
                </a:solidFill>
              </a:rPr>
              <a:t>School-Wide:  All students are eligible to be served</a:t>
            </a:r>
          </a:p>
          <a:p>
            <a:pPr algn="ctr"/>
            <a:endParaRPr lang="en-US" sz="3600" dirty="0">
              <a:solidFill>
                <a:schemeClr val="tx1">
                  <a:lumMod val="95000"/>
                  <a:lumOff val="5000"/>
                </a:schemeClr>
              </a:solidFill>
            </a:endParaRPr>
          </a:p>
          <a:p>
            <a:pPr algn="ctr"/>
            <a:r>
              <a:rPr lang="en-US" sz="3600" dirty="0">
                <a:solidFill>
                  <a:schemeClr val="tx1">
                    <a:lumMod val="95000"/>
                    <a:lumOff val="5000"/>
                  </a:schemeClr>
                </a:solidFill>
              </a:rPr>
              <a:t>Targeted Assisted:  Specific students only</a:t>
            </a:r>
          </a:p>
        </p:txBody>
      </p:sp>
      <p:sp>
        <p:nvSpPr>
          <p:cNvPr id="5" name="TextBox 4">
            <a:extLst>
              <a:ext uri="{FF2B5EF4-FFF2-40B4-BE49-F238E27FC236}">
                <a16:creationId xmlns:a16="http://schemas.microsoft.com/office/drawing/2014/main" id="{E3EC19DE-7D9B-29FD-D464-BA5E574ADB91}"/>
              </a:ext>
            </a:extLst>
          </p:cNvPr>
          <p:cNvSpPr txBox="1"/>
          <p:nvPr/>
        </p:nvSpPr>
        <p:spPr>
          <a:xfrm>
            <a:off x="2396836" y="4717948"/>
            <a:ext cx="4572000" cy="1569660"/>
          </a:xfrm>
          <a:prstGeom prst="rect">
            <a:avLst/>
          </a:prstGeom>
          <a:noFill/>
        </p:spPr>
        <p:txBody>
          <a:bodyPr wrap="square">
            <a:spAutoFit/>
          </a:bodyPr>
          <a:lstStyle/>
          <a:p>
            <a:pPr algn="ctr"/>
            <a:r>
              <a:rPr lang="en-US" sz="4800" b="1" dirty="0">
                <a:solidFill>
                  <a:schemeClr val="tx1">
                    <a:lumMod val="95000"/>
                    <a:lumOff val="5000"/>
                  </a:schemeClr>
                </a:solidFill>
              </a:rPr>
              <a:t>WE ARE SCHOOLWIDE!</a:t>
            </a:r>
          </a:p>
        </p:txBody>
      </p:sp>
    </p:spTree>
    <p:extLst>
      <p:ext uri="{BB962C8B-B14F-4D97-AF65-F5344CB8AC3E}">
        <p14:creationId xmlns:p14="http://schemas.microsoft.com/office/powerpoint/2010/main" val="1828130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2826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9525" y="-23414"/>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8200" y="-5307"/>
            <a:ext cx="7239000" cy="1282600"/>
          </a:xfrm>
        </p:spPr>
        <p:txBody>
          <a:bodyPr>
            <a:noAutofit/>
          </a:bodyPr>
          <a:lstStyle/>
          <a:p>
            <a:pPr algn="ctr" eaLnBrk="1" hangingPunct="1">
              <a:defRPr/>
            </a:pPr>
            <a:r>
              <a:rPr lang="en-US" sz="4400" dirty="0">
                <a:ln w="500">
                  <a:solidFill>
                    <a:schemeClr val="bg1"/>
                  </a:solidFill>
                </a:ln>
                <a:solidFill>
                  <a:schemeClr val="bg1"/>
                </a:solidFill>
                <a:latin typeface="Georgia" pitchFamily="18" charset="0"/>
              </a:rPr>
              <a:t>Volunteer </a:t>
            </a:r>
            <a:br>
              <a:rPr lang="en-US" sz="4400" dirty="0">
                <a:ln w="500">
                  <a:solidFill>
                    <a:schemeClr val="bg1"/>
                  </a:solidFill>
                </a:ln>
                <a:solidFill>
                  <a:schemeClr val="bg1"/>
                </a:solidFill>
                <a:latin typeface="Georgia" pitchFamily="18" charset="0"/>
              </a:rPr>
            </a:br>
            <a:r>
              <a:rPr lang="en-US" sz="4400" dirty="0">
                <a:ln w="500">
                  <a:solidFill>
                    <a:schemeClr val="bg1"/>
                  </a:solidFill>
                </a:ln>
                <a:solidFill>
                  <a:schemeClr val="bg1"/>
                </a:solidFill>
                <a:latin typeface="Georgia" pitchFamily="18" charset="0"/>
              </a:rPr>
              <a:t>Opportunities</a:t>
            </a:r>
          </a:p>
        </p:txBody>
      </p:sp>
      <p:sp>
        <p:nvSpPr>
          <p:cNvPr id="10" name="TextBox 9"/>
          <p:cNvSpPr txBox="1"/>
          <p:nvPr/>
        </p:nvSpPr>
        <p:spPr>
          <a:xfrm>
            <a:off x="457200" y="1447799"/>
            <a:ext cx="8001000" cy="2677656"/>
          </a:xfrm>
          <a:prstGeom prst="rect">
            <a:avLst/>
          </a:prstGeom>
          <a:noFill/>
        </p:spPr>
        <p:txBody>
          <a:bodyPr wrap="square" lIns="91440" tIns="45720" rIns="91440" bIns="45720" rtlCol="0" anchor="t">
            <a:spAutoFit/>
          </a:bodyPr>
          <a:lstStyle/>
          <a:p>
            <a:pPr algn="ctr"/>
            <a:endParaRPr lang="en-US" sz="3600"/>
          </a:p>
          <a:p>
            <a:pPr marL="514350" indent="-514350" algn="ctr">
              <a:buFont typeface="+mj-lt"/>
              <a:buAutoNum type="arabicPeriod"/>
            </a:pPr>
            <a:endParaRPr lang="en-US" sz="2400">
              <a:solidFill>
                <a:srgbClr val="FF0000"/>
              </a:solidFill>
              <a:cs typeface="Calibri"/>
            </a:endParaRPr>
          </a:p>
          <a:p>
            <a:pPr marL="514350" indent="-514350" algn="ctr">
              <a:buFont typeface="+mj-lt"/>
              <a:buAutoNum type="arabicPeriod"/>
            </a:pPr>
            <a:endParaRPr lang="en-US" sz="2800">
              <a:cs typeface="Calibri"/>
            </a:endParaRPr>
          </a:p>
          <a:p>
            <a:pPr marL="514350" indent="-514350" algn="ctr">
              <a:buFontTx/>
              <a:buAutoNum type="arabicPeriod"/>
            </a:pPr>
            <a:endParaRPr lang="en-US" sz="2400">
              <a:solidFill>
                <a:srgbClr val="FF0000"/>
              </a:solidFill>
              <a:cs typeface="Calibri" panose="020F0502020204030204"/>
            </a:endParaRPr>
          </a:p>
          <a:p>
            <a:pPr marL="514350" indent="-514350" algn="ctr"/>
            <a:endParaRPr lang="en-US" sz="2400">
              <a:solidFill>
                <a:srgbClr val="002060"/>
              </a:solidFill>
              <a:cs typeface="Calibri" panose="020F0502020204030204"/>
            </a:endParaRPr>
          </a:p>
          <a:p>
            <a:pPr marL="514350" indent="-514350" algn="ctr">
              <a:buFont typeface="+mj-lt"/>
              <a:buAutoNum type="arabicPeriod"/>
            </a:pPr>
            <a:endParaRPr lang="en-US" sz="3200">
              <a:solidFill>
                <a:srgbClr val="002060"/>
              </a:solidFill>
              <a:cs typeface="Calibri" panose="020F0502020204030204"/>
            </a:endParaRPr>
          </a:p>
        </p:txBody>
      </p:sp>
      <p:sp>
        <p:nvSpPr>
          <p:cNvPr id="7" name="TextBox 6">
            <a:extLst>
              <a:ext uri="{FF2B5EF4-FFF2-40B4-BE49-F238E27FC236}">
                <a16:creationId xmlns:a16="http://schemas.microsoft.com/office/drawing/2014/main" id="{F3A763B9-58C3-7B88-40DD-EBC5E6A58521}"/>
              </a:ext>
            </a:extLst>
          </p:cNvPr>
          <p:cNvSpPr txBox="1"/>
          <p:nvPr/>
        </p:nvSpPr>
        <p:spPr>
          <a:xfrm>
            <a:off x="304800" y="2090894"/>
            <a:ext cx="8382000" cy="7048083"/>
          </a:xfrm>
          <a:prstGeom prst="rect">
            <a:avLst/>
          </a:prstGeom>
          <a:noFill/>
        </p:spPr>
        <p:txBody>
          <a:bodyPr wrap="square" lIns="91440" tIns="45720" rIns="91440" bIns="45720" rtlCol="0" anchor="t">
            <a:spAutoFit/>
          </a:bodyPr>
          <a:lstStyle/>
          <a:p>
            <a:pPr algn="ctr"/>
            <a:r>
              <a:rPr lang="en-US" sz="3500" dirty="0"/>
              <a:t>PTO</a:t>
            </a:r>
          </a:p>
          <a:p>
            <a:pPr algn="ctr"/>
            <a:r>
              <a:rPr lang="en-US" sz="3500" dirty="0"/>
              <a:t>Fall Festival</a:t>
            </a:r>
          </a:p>
          <a:p>
            <a:pPr algn="ctr"/>
            <a:r>
              <a:rPr lang="en-US" sz="3500" dirty="0"/>
              <a:t>Holiday Shop</a:t>
            </a:r>
          </a:p>
          <a:p>
            <a:pPr algn="ctr"/>
            <a:r>
              <a:rPr lang="en-US" sz="3500"/>
              <a:t>Spring Event</a:t>
            </a:r>
            <a:endParaRPr lang="en-US" sz="3500" dirty="0"/>
          </a:p>
          <a:p>
            <a:pPr algn="ctr"/>
            <a:r>
              <a:rPr lang="en-US" sz="3500" dirty="0"/>
              <a:t>Field Day</a:t>
            </a:r>
          </a:p>
          <a:p>
            <a:pPr algn="ctr"/>
            <a:r>
              <a:rPr lang="en-US" sz="3500" dirty="0"/>
              <a:t>Snow Cones Sales</a:t>
            </a:r>
          </a:p>
          <a:p>
            <a:pPr algn="ctr"/>
            <a:r>
              <a:rPr lang="en-US" sz="3500" dirty="0"/>
              <a:t>Book Fairs</a:t>
            </a:r>
          </a:p>
          <a:p>
            <a:pPr algn="ctr"/>
            <a:r>
              <a:rPr lang="en-US" sz="3500" dirty="0"/>
              <a:t>Jump Rope for Heart</a:t>
            </a:r>
          </a:p>
          <a:p>
            <a:pPr algn="ctr"/>
            <a:endParaRPr lang="en-US" sz="3500" dirty="0">
              <a:solidFill>
                <a:srgbClr val="FF0000"/>
              </a:solidFill>
            </a:endParaRPr>
          </a:p>
          <a:p>
            <a:pPr algn="ctr"/>
            <a:endParaRPr lang="en-US" sz="3500" dirty="0">
              <a:solidFill>
                <a:srgbClr val="FF0000"/>
              </a:solidFill>
            </a:endParaRPr>
          </a:p>
          <a:p>
            <a:pPr algn="ctr"/>
            <a:endParaRPr lang="en-US" sz="3500" dirty="0">
              <a:solidFill>
                <a:srgbClr val="002060"/>
              </a:solidFill>
              <a:cs typeface="Calibri" panose="020F0502020204030204"/>
            </a:endParaRPr>
          </a:p>
          <a:p>
            <a:pPr algn="ctr"/>
            <a:endParaRPr lang="en-US" sz="3500" dirty="0">
              <a:solidFill>
                <a:srgbClr val="002060"/>
              </a:solidFill>
              <a:cs typeface="Calibri" panose="020F0502020204030204"/>
            </a:endParaRPr>
          </a:p>
          <a:p>
            <a:pPr algn="ctr">
              <a:buFont typeface="Arial" pitchFamily="34" charset="0"/>
              <a:buChar char="•"/>
            </a:pPr>
            <a:endParaRPr lang="en-US" sz="3200" dirty="0">
              <a:solidFill>
                <a:srgbClr val="002060"/>
              </a:solidFill>
              <a:cs typeface="Calibri" panose="020F0502020204030204"/>
            </a:endParaRPr>
          </a:p>
        </p:txBody>
      </p:sp>
    </p:spTree>
    <p:extLst>
      <p:ext uri="{BB962C8B-B14F-4D97-AF65-F5344CB8AC3E}">
        <p14:creationId xmlns:p14="http://schemas.microsoft.com/office/powerpoint/2010/main" val="326162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2" y="1021708"/>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9525"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26883" y="1524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Parent Decision Making Opportunities</a:t>
            </a:r>
          </a:p>
        </p:txBody>
      </p:sp>
      <p:sp>
        <p:nvSpPr>
          <p:cNvPr id="10" name="TextBox 9"/>
          <p:cNvSpPr txBox="1"/>
          <p:nvPr/>
        </p:nvSpPr>
        <p:spPr>
          <a:xfrm>
            <a:off x="80962" y="1529281"/>
            <a:ext cx="8982075" cy="6801862"/>
          </a:xfrm>
          <a:prstGeom prst="rect">
            <a:avLst/>
          </a:prstGeom>
          <a:noFill/>
        </p:spPr>
        <p:txBody>
          <a:bodyPr wrap="square" rtlCol="0">
            <a:spAutoFit/>
          </a:bodyPr>
          <a:lstStyle/>
          <a:p>
            <a:r>
              <a:rPr lang="en-US" sz="2800" dirty="0"/>
              <a:t>1. Parent/Stakeholders Input Meetings</a:t>
            </a:r>
          </a:p>
          <a:p>
            <a:pPr marL="800100" lvl="1" indent="-342900">
              <a:buFont typeface="Arial" panose="020B0604020202020204" pitchFamily="34" charset="0"/>
              <a:buChar char="•"/>
            </a:pPr>
            <a:r>
              <a:rPr lang="en-US" sz="2800" dirty="0"/>
              <a:t>Primary</a:t>
            </a:r>
          </a:p>
          <a:p>
            <a:pPr marL="800100" lvl="1" indent="-342900">
              <a:buFont typeface="Arial" panose="020B0604020202020204" pitchFamily="34" charset="0"/>
              <a:buChar char="•"/>
            </a:pPr>
            <a:r>
              <a:rPr lang="en-US" sz="2800" dirty="0"/>
              <a:t>Secondary</a:t>
            </a:r>
          </a:p>
          <a:p>
            <a:pPr algn="ctr"/>
            <a:endParaRPr lang="en-US" sz="2800" dirty="0"/>
          </a:p>
          <a:p>
            <a:r>
              <a:rPr lang="en-US" sz="2800" dirty="0"/>
              <a:t>2. Parent Conferences</a:t>
            </a:r>
          </a:p>
          <a:p>
            <a:endParaRPr lang="en-US" sz="2800" dirty="0"/>
          </a:p>
          <a:p>
            <a:r>
              <a:rPr lang="en-US" sz="2800" dirty="0"/>
              <a:t>3. Classroom Observations</a:t>
            </a:r>
          </a:p>
          <a:p>
            <a:endParaRPr lang="en-US" sz="2800" dirty="0"/>
          </a:p>
          <a:p>
            <a:r>
              <a:rPr lang="en-US" sz="2800" dirty="0"/>
              <a:t>4. Parent Feedback on meeting evaluations</a:t>
            </a:r>
          </a:p>
          <a:p>
            <a:endParaRPr lang="en-US" sz="2800" dirty="0"/>
          </a:p>
          <a:p>
            <a:r>
              <a:rPr lang="en-US" sz="2800" dirty="0"/>
              <a:t>5. Annual Parent and Family Engagement Survey</a:t>
            </a:r>
          </a:p>
          <a:p>
            <a:endParaRPr lang="en-US" sz="2400" dirty="0">
              <a:solidFill>
                <a:srgbClr val="FF0000"/>
              </a:solidFill>
            </a:endParaRPr>
          </a:p>
          <a:p>
            <a:endParaRPr lang="en-US" sz="2400" dirty="0">
              <a:solidFill>
                <a:srgbClr val="FF0000"/>
              </a:solidFill>
            </a:endParaRPr>
          </a:p>
          <a:p>
            <a:pPr algn="ctr"/>
            <a:endParaRPr lang="en-US" sz="2400" dirty="0">
              <a:solidFill>
                <a:srgbClr val="FF0000"/>
              </a:solidFill>
            </a:endParaRPr>
          </a:p>
          <a:p>
            <a:pPr marL="514350" indent="-514350" algn="ctr"/>
            <a:endParaRPr lang="en-US" sz="2400" dirty="0">
              <a:solidFill>
                <a:srgbClr val="002060"/>
              </a:solidFill>
            </a:endParaRPr>
          </a:p>
          <a:p>
            <a:pPr marL="514350" indent="-514350" algn="ctr">
              <a:buFont typeface="+mj-lt"/>
              <a:buAutoNum type="arabicPeriod"/>
            </a:pPr>
            <a:endParaRPr lang="en-US" sz="3200" dirty="0">
              <a:solidFill>
                <a:srgbClr val="002060"/>
              </a:solidFill>
            </a:endParaRPr>
          </a:p>
        </p:txBody>
      </p:sp>
    </p:spTree>
    <p:extLst>
      <p:ext uri="{BB962C8B-B14F-4D97-AF65-F5344CB8AC3E}">
        <p14:creationId xmlns:p14="http://schemas.microsoft.com/office/powerpoint/2010/main" val="875064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69" y="1317811"/>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762000" y="76200"/>
            <a:ext cx="7239000" cy="1143000"/>
          </a:xfrm>
        </p:spPr>
        <p:txBody>
          <a:bodyPr>
            <a:normAutofit/>
          </a:bodyPr>
          <a:lstStyle/>
          <a:p>
            <a:pPr algn="ctr" eaLnBrk="1" hangingPunct="1">
              <a:defRPr/>
            </a:pPr>
            <a:r>
              <a:rPr lang="en-US">
                <a:ln w="500">
                  <a:solidFill>
                    <a:schemeClr val="bg1"/>
                  </a:solidFill>
                </a:ln>
                <a:solidFill>
                  <a:schemeClr val="bg1"/>
                </a:solidFill>
                <a:latin typeface="Georgia" pitchFamily="18" charset="0"/>
              </a:rPr>
              <a:t>Parent and Students Information Handbooks</a:t>
            </a:r>
          </a:p>
        </p:txBody>
      </p:sp>
      <p:sp>
        <p:nvSpPr>
          <p:cNvPr id="10" name="TextBox 9"/>
          <p:cNvSpPr txBox="1"/>
          <p:nvPr/>
        </p:nvSpPr>
        <p:spPr>
          <a:xfrm>
            <a:off x="1676400" y="2469644"/>
            <a:ext cx="5638800" cy="4708981"/>
          </a:xfrm>
          <a:prstGeom prst="rect">
            <a:avLst/>
          </a:prstGeom>
          <a:noFill/>
        </p:spPr>
        <p:txBody>
          <a:bodyPr wrap="square" rtlCol="0" anchor="t">
            <a:spAutoFit/>
          </a:bodyPr>
          <a:lstStyle/>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Title I Brochure</a:t>
            </a:r>
          </a:p>
          <a:p>
            <a:pPr marL="342900" indent="-342900">
              <a:buFont typeface="+mj-lt"/>
              <a:buAutoNum type="arabicPeriod"/>
            </a:pPr>
            <a:r>
              <a:rPr lang="en-US" sz="2000" dirty="0">
                <a:latin typeface="Calibri"/>
                <a:ea typeface="Calibri" panose="020F0502020204030204" pitchFamily="34" charset="0"/>
                <a:cs typeface="Times New Roman"/>
              </a:rPr>
              <a:t>District’s Parent and Family Engagement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sz="2000" dirty="0">
                <a:latin typeface="Calibri"/>
                <a:ea typeface="Calibri" panose="020F0502020204030204" pitchFamily="34" charset="0"/>
                <a:cs typeface="Times New Roman"/>
              </a:rPr>
              <a:t>School’s Parent and Family Engagement Policy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School-Parent Compact</a:t>
            </a: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Parent Resource Room Information</a:t>
            </a: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Parent Conference Tips/Handout</a:t>
            </a: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Parent’s Right to Know Letter</a:t>
            </a: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Complaint Procedures</a:t>
            </a: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Fraud, Waste, Abuse, and Corruption Policy</a:t>
            </a:r>
          </a:p>
          <a:p>
            <a:pPr marL="342900" indent="-342900">
              <a:buFont typeface="+mj-lt"/>
              <a:buAutoNum type="arabicPeriod"/>
            </a:pPr>
            <a:r>
              <a:rPr lang="en-US" sz="2000" dirty="0">
                <a:latin typeface="Calibri"/>
                <a:ea typeface="Calibri" panose="020F0502020204030204" pitchFamily="34" charset="0"/>
                <a:cs typeface="Times New Roman"/>
              </a:rPr>
              <a:t>Occupational Survey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Calibri"/>
                <a:ea typeface="Calibri" panose="020F0502020204030204" pitchFamily="34" charset="0"/>
                <a:cs typeface="Times New Roman"/>
              </a:rPr>
              <a:t>Homeless Brochure</a:t>
            </a:r>
          </a:p>
          <a:p>
            <a:pPr algn="ctr"/>
            <a:endParaRPr lang="en-US" sz="2400" dirty="0">
              <a:solidFill>
                <a:srgbClr val="002060"/>
              </a:solidFill>
            </a:endParaRPr>
          </a:p>
          <a:p>
            <a:pPr marL="514350" indent="-514350" algn="ctr"/>
            <a:endParaRPr lang="en-US" sz="2400" dirty="0">
              <a:solidFill>
                <a:srgbClr val="002060"/>
              </a:solidFill>
            </a:endParaRPr>
          </a:p>
          <a:p>
            <a:pPr marL="514350" indent="-514350" algn="ctr">
              <a:buFont typeface="+mj-lt"/>
              <a:buAutoNum type="arabicPeriod"/>
            </a:pPr>
            <a:endParaRPr lang="en-US" sz="3200" dirty="0">
              <a:solidFill>
                <a:srgbClr val="002060"/>
              </a:solidFill>
            </a:endParaRPr>
          </a:p>
        </p:txBody>
      </p:sp>
      <p:sp>
        <p:nvSpPr>
          <p:cNvPr id="2" name="TextBox 1"/>
          <p:cNvSpPr txBox="1"/>
          <p:nvPr/>
        </p:nvSpPr>
        <p:spPr>
          <a:xfrm>
            <a:off x="1843135" y="1614535"/>
            <a:ext cx="7010400" cy="400110"/>
          </a:xfrm>
          <a:prstGeom prst="rect">
            <a:avLst/>
          </a:prstGeom>
          <a:noFill/>
        </p:spPr>
        <p:txBody>
          <a:bodyPr wrap="square" rtlCol="0" anchor="t">
            <a:spAutoFit/>
          </a:bodyPr>
          <a:lstStyle/>
          <a:p>
            <a:r>
              <a:rPr lang="en-US" sz="2000" dirty="0"/>
              <a:t>Let’s Take A Look at our School’s Handbook. </a:t>
            </a:r>
            <a:endParaRPr lang="en-US" sz="2000" dirty="0">
              <a:cs typeface="Calibri"/>
            </a:endParaRPr>
          </a:p>
        </p:txBody>
      </p:sp>
    </p:spTree>
    <p:extLst>
      <p:ext uri="{BB962C8B-B14F-4D97-AF65-F5344CB8AC3E}">
        <p14:creationId xmlns:p14="http://schemas.microsoft.com/office/powerpoint/2010/main" val="121652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94" y="12191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226337" y="79973"/>
            <a:ext cx="8646059" cy="1066800"/>
          </a:xfrm>
        </p:spPr>
        <p:txBody>
          <a:bodyPr>
            <a:normAutofit fontScale="90000"/>
          </a:bodyPr>
          <a:lstStyle/>
          <a:p>
            <a:pPr algn="ctr">
              <a:defRPr/>
            </a:pPr>
            <a:br>
              <a:rPr lang="en-US" sz="2800" dirty="0">
                <a:ln w="500">
                  <a:solidFill>
                    <a:schemeClr val="bg1"/>
                  </a:solidFill>
                </a:ln>
                <a:solidFill>
                  <a:schemeClr val="bg1"/>
                </a:solidFill>
                <a:latin typeface="Georgia" pitchFamily="18" charset="0"/>
              </a:rPr>
            </a:br>
            <a:r>
              <a:rPr lang="en-US" sz="3600" dirty="0">
                <a:ln w="500">
                  <a:solidFill>
                    <a:schemeClr val="bg1"/>
                  </a:solidFill>
                </a:ln>
                <a:solidFill>
                  <a:schemeClr val="bg1"/>
                </a:solidFill>
                <a:latin typeface="Georgia" pitchFamily="18" charset="0"/>
              </a:rPr>
              <a:t>WASTE, FRAUD, ABUSE AND CORRUPTION Policy</a:t>
            </a:r>
          </a:p>
        </p:txBody>
      </p:sp>
      <p:sp>
        <p:nvSpPr>
          <p:cNvPr id="12" name="TextBox 11"/>
          <p:cNvSpPr txBox="1"/>
          <p:nvPr/>
        </p:nvSpPr>
        <p:spPr>
          <a:xfrm>
            <a:off x="152400" y="1687354"/>
            <a:ext cx="8839200" cy="4862870"/>
          </a:xfrm>
          <a:prstGeom prst="rect">
            <a:avLst/>
          </a:prstGeom>
          <a:noFill/>
        </p:spPr>
        <p:txBody>
          <a:bodyPr wrap="square" rtlCol="0">
            <a:spAutoFit/>
          </a:bodyPr>
          <a:lstStyle/>
          <a:p>
            <a:r>
              <a:rPr lang="en-US" sz="2000"/>
              <a:t>This policy describes the acts of suspicious waste, fraud, abuse and/or corruption activity. The Newton County Office of Federal Programs ensures employees, clients (parents, students, etc.) and providers of confidential channels to report any said activities. </a:t>
            </a:r>
          </a:p>
          <a:p>
            <a:endParaRPr lang="en-US" sz="2000"/>
          </a:p>
          <a:p>
            <a:r>
              <a:rPr lang="en-US" sz="2000"/>
              <a:t>All reports of suspicious waste, fraud, abuse and/or corruption activity will be handled under the strictest confidentiality.  Only those directly involved in the investigation will be given information.  Informants may remain anonymous but will be encouraged to cooperate with the investigators and provide as much detail and evidence of alleged fraudulent act as possible.</a:t>
            </a:r>
          </a:p>
          <a:p>
            <a:pPr algn="ctr"/>
            <a:endParaRPr lang="en-US" sz="3600"/>
          </a:p>
          <a:p>
            <a:pPr algn="ct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1598796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2953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5936" y="304799"/>
            <a:ext cx="7239000" cy="990600"/>
          </a:xfrm>
        </p:spPr>
        <p:txBody>
          <a:bodyPr>
            <a:normAutofit fontScale="90000"/>
          </a:bodyPr>
          <a:lstStyle/>
          <a:p>
            <a:pPr algn="ctr">
              <a:defRPr/>
            </a:pPr>
            <a:br>
              <a:rPr lang="en-US" sz="2800" dirty="0">
                <a:ln w="500">
                  <a:solidFill>
                    <a:schemeClr val="bg1"/>
                  </a:solidFill>
                </a:ln>
                <a:solidFill>
                  <a:schemeClr val="bg1"/>
                </a:solidFill>
                <a:latin typeface="Georgia" pitchFamily="18" charset="0"/>
              </a:rPr>
            </a:br>
            <a:r>
              <a:rPr lang="en-US" sz="4000" dirty="0">
                <a:ln w="500">
                  <a:solidFill>
                    <a:schemeClr val="bg1"/>
                  </a:solidFill>
                </a:ln>
                <a:solidFill>
                  <a:schemeClr val="bg1"/>
                </a:solidFill>
                <a:latin typeface="Georgia" pitchFamily="18" charset="0"/>
              </a:rPr>
              <a:t>COMPLAINT PROCEDURES</a:t>
            </a:r>
            <a:br>
              <a:rPr lang="en-US" sz="2800" dirty="0"/>
            </a:br>
            <a:br>
              <a:rPr lang="en-US" sz="2800" dirty="0">
                <a:ln w="500">
                  <a:solidFill>
                    <a:schemeClr val="bg1"/>
                  </a:solidFill>
                </a:ln>
                <a:solidFill>
                  <a:schemeClr val="bg1"/>
                </a:solidFill>
                <a:latin typeface="Georgia" pitchFamily="18" charset="0"/>
              </a:rPr>
            </a:br>
            <a:endParaRPr lang="en-US" sz="2800" dirty="0">
              <a:ln w="500">
                <a:solidFill>
                  <a:schemeClr val="bg1"/>
                </a:solidFill>
              </a:ln>
              <a:solidFill>
                <a:schemeClr val="bg1"/>
              </a:solidFill>
              <a:latin typeface="Georgia" pitchFamily="18" charset="0"/>
            </a:endParaRPr>
          </a:p>
        </p:txBody>
      </p:sp>
      <p:sp>
        <p:nvSpPr>
          <p:cNvPr id="12" name="TextBox 11"/>
          <p:cNvSpPr txBox="1"/>
          <p:nvPr/>
        </p:nvSpPr>
        <p:spPr>
          <a:xfrm>
            <a:off x="609600" y="1447801"/>
            <a:ext cx="7848600" cy="3847207"/>
          </a:xfrm>
          <a:prstGeom prst="rect">
            <a:avLst/>
          </a:prstGeom>
          <a:noFill/>
        </p:spPr>
        <p:txBody>
          <a:bodyPr wrap="square" rtlCol="0">
            <a:spAutoFit/>
          </a:bodyPr>
          <a:lstStyle/>
          <a:p>
            <a:pPr algn="ctr"/>
            <a:r>
              <a:rPr lang="en-US" sz="2800"/>
              <a:t> </a:t>
            </a:r>
          </a:p>
          <a:p>
            <a:r>
              <a:rPr lang="en-US" sz="2000"/>
              <a:t>Any individual, organization or agency (“complaint”) may file a complaint with the Newton County School System (NCSS) if that individual, organization or agency believes and alleges that the NCSS is violating a Federal statute or regulation. The complaint must allege a violation that occurred not more than one (1) year prior to the date that the complaint is received, unless a longer period is reasonable because the violation is considered systemic or ongoing. </a:t>
            </a: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3840271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191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5937" y="76200"/>
            <a:ext cx="7239000" cy="1066800"/>
          </a:xfrm>
        </p:spPr>
        <p:txBody>
          <a:bodyPr>
            <a:normAutofit/>
          </a:bodyPr>
          <a:lstStyle/>
          <a:p>
            <a:pPr algn="ctr" eaLnBrk="1" hangingPunct="1">
              <a:defRPr/>
            </a:pPr>
            <a:r>
              <a:rPr lang="en-US" sz="3600" dirty="0">
                <a:ln w="500">
                  <a:solidFill>
                    <a:schemeClr val="bg1"/>
                  </a:solidFill>
                </a:ln>
                <a:solidFill>
                  <a:schemeClr val="bg1"/>
                </a:solidFill>
                <a:latin typeface="Georgia" pitchFamily="18" charset="0"/>
              </a:rPr>
              <a:t>Copyright Piracy</a:t>
            </a:r>
          </a:p>
        </p:txBody>
      </p:sp>
      <p:sp>
        <p:nvSpPr>
          <p:cNvPr id="12" name="TextBox 11"/>
          <p:cNvSpPr txBox="1"/>
          <p:nvPr/>
        </p:nvSpPr>
        <p:spPr>
          <a:xfrm>
            <a:off x="609600" y="1447801"/>
            <a:ext cx="7848600" cy="5601533"/>
          </a:xfrm>
          <a:prstGeom prst="rect">
            <a:avLst/>
          </a:prstGeom>
          <a:noFill/>
        </p:spPr>
        <p:txBody>
          <a:bodyPr wrap="square" rtlCol="0">
            <a:spAutoFit/>
          </a:bodyPr>
          <a:lstStyle/>
          <a:p>
            <a:pPr algn="ctr"/>
            <a:r>
              <a:rPr lang="en-US" sz="2800"/>
              <a:t> </a:t>
            </a:r>
          </a:p>
          <a:p>
            <a:pPr algn="ctr"/>
            <a:r>
              <a:rPr lang="en-US" sz="2000" b="1"/>
              <a:t>Parents, as a reminder, Copyright</a:t>
            </a:r>
            <a:r>
              <a:rPr lang="en-US" sz="2000"/>
              <a:t> infringement is the use of works protected by </a:t>
            </a:r>
            <a:r>
              <a:rPr lang="en-US" sz="2000" b="1"/>
              <a:t>copyright</a:t>
            </a:r>
            <a:r>
              <a:rPr lang="en-US" sz="2000"/>
              <a:t> law without permission, infringing certain exclusive rights granted to the </a:t>
            </a:r>
            <a:r>
              <a:rPr lang="en-US" sz="2000" b="1"/>
              <a:t>copyright</a:t>
            </a:r>
            <a:r>
              <a:rPr lang="en-US" sz="2000"/>
              <a:t> holder, such as the right to reproduce, distribute, display or perform the protected work, or to make derivative works.</a:t>
            </a:r>
          </a:p>
          <a:p>
            <a:pPr algn="ctr"/>
            <a:r>
              <a:rPr lang="en-US" sz="2000"/>
              <a:t>Piracy or Intellectual Property refers to the ownership rights of materials, created, written, designed or expressed by individuals. These materials include music, games, movies, photos, and writing. Illegally downloading or sharing intellectual property without the permission of the creator is a crime punishable by law.</a:t>
            </a:r>
          </a:p>
          <a:p>
            <a:pPr algn="ctr"/>
            <a:r>
              <a:rPr lang="en-US" sz="2000">
                <a:hlinkClick r:id="rId3"/>
              </a:rPr>
              <a:t>http://www.copyrightkids.org/</a:t>
            </a:r>
            <a:endParaRPr lang="en-US" sz="2000"/>
          </a:p>
          <a:p>
            <a:pPr algn="ctr"/>
            <a:endParaRPr lang="en-US" sz="3600"/>
          </a:p>
          <a:p>
            <a:pPr algn="ct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418656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191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14400" y="89027"/>
            <a:ext cx="7239000" cy="1066800"/>
          </a:xfrm>
        </p:spPr>
        <p:txBody>
          <a:bodyPr>
            <a:normAutofit/>
          </a:bodyPr>
          <a:lstStyle/>
          <a:p>
            <a:pPr algn="ctr" eaLnBrk="1" hangingPunct="1">
              <a:defRPr/>
            </a:pPr>
            <a:r>
              <a:rPr lang="en-US" sz="3600" dirty="0">
                <a:ln w="500">
                  <a:solidFill>
                    <a:schemeClr val="bg1"/>
                  </a:solidFill>
                </a:ln>
                <a:solidFill>
                  <a:schemeClr val="bg1"/>
                </a:solidFill>
                <a:latin typeface="Georgia" pitchFamily="18" charset="0"/>
              </a:rPr>
              <a:t>Responding To Parents</a:t>
            </a:r>
          </a:p>
        </p:txBody>
      </p:sp>
      <p:sp>
        <p:nvSpPr>
          <p:cNvPr id="12" name="TextBox 11"/>
          <p:cNvSpPr txBox="1"/>
          <p:nvPr/>
        </p:nvSpPr>
        <p:spPr>
          <a:xfrm>
            <a:off x="609600" y="1447801"/>
            <a:ext cx="7848600" cy="6647974"/>
          </a:xfrm>
          <a:prstGeom prst="rect">
            <a:avLst/>
          </a:prstGeom>
          <a:noFill/>
        </p:spPr>
        <p:txBody>
          <a:bodyPr wrap="square" rtlCol="0">
            <a:spAutoFit/>
          </a:bodyPr>
          <a:lstStyle/>
          <a:p>
            <a:pPr algn="ctr"/>
            <a:r>
              <a:rPr lang="en-US" sz="2800"/>
              <a:t> </a:t>
            </a:r>
          </a:p>
          <a:p>
            <a:pPr algn="ctr"/>
            <a:r>
              <a:rPr lang="en-US" sz="3600"/>
              <a:t>We value our students and parents. It is our desire to provide prompt attention to any concerns and questions you may have.  Your input and feedback is appreciated at all times. Feel free to contact us at any time. </a:t>
            </a:r>
          </a:p>
          <a:p>
            <a:pPr algn="ctr"/>
            <a:endParaRPr lang="en-US" sz="3600"/>
          </a:p>
          <a:p>
            <a:pPr algn="ctr"/>
            <a:endParaRPr lang="en-US" sz="3600"/>
          </a:p>
          <a:p>
            <a:pPr algn="ct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3189617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65412"/>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08008" y="134592"/>
            <a:ext cx="7467600" cy="9906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School-Contact Information</a:t>
            </a:r>
          </a:p>
        </p:txBody>
      </p:sp>
      <p:sp>
        <p:nvSpPr>
          <p:cNvPr id="12" name="TextBox 11"/>
          <p:cNvSpPr txBox="1"/>
          <p:nvPr/>
        </p:nvSpPr>
        <p:spPr>
          <a:xfrm>
            <a:off x="609600" y="1447801"/>
            <a:ext cx="7848600" cy="2646878"/>
          </a:xfrm>
          <a:prstGeom prst="rect">
            <a:avLst/>
          </a:prstGeom>
          <a:noFill/>
        </p:spPr>
        <p:txBody>
          <a:bodyPr wrap="square" lIns="91440" tIns="45720" rIns="91440" bIns="45720" rtlCol="0" anchor="t">
            <a:spAutoFit/>
          </a:bodyPr>
          <a:lstStyle/>
          <a:p>
            <a:endParaRPr lang="en-US" sz="2800" dirty="0"/>
          </a:p>
          <a:p>
            <a:pPr algn="ctr"/>
            <a:endParaRPr lang="en-US" sz="3200" dirty="0">
              <a:cs typeface="Calibri"/>
            </a:endParaRPr>
          </a:p>
          <a:p>
            <a:pPr algn="ctr"/>
            <a:endParaRPr lang="en-US" sz="3200" dirty="0">
              <a:solidFill>
                <a:srgbClr val="000000"/>
              </a:solidFill>
              <a:cs typeface="Calibri" panose="020F0502020204030204"/>
            </a:endParaRPr>
          </a:p>
          <a:p>
            <a:endParaRPr lang="en-US" dirty="0">
              <a:solidFill>
                <a:srgbClr val="000000"/>
              </a:solidFill>
              <a:cs typeface="Calibri" panose="020F0502020204030204"/>
            </a:endParaRPr>
          </a:p>
          <a:p>
            <a:endParaRPr lang="en-US" sz="2800" dirty="0">
              <a:solidFill>
                <a:srgbClr val="000000"/>
              </a:solidFill>
              <a:cs typeface="Calibri" panose="020F0502020204030204"/>
            </a:endParaRPr>
          </a:p>
          <a:p>
            <a:endParaRPr lang="en-US" sz="2800" dirty="0">
              <a:solidFill>
                <a:srgbClr val="002060"/>
              </a:solidFill>
              <a:cs typeface="Calibri" panose="020F0502020204030204"/>
            </a:endParaRPr>
          </a:p>
        </p:txBody>
      </p:sp>
      <p:sp>
        <p:nvSpPr>
          <p:cNvPr id="7" name="TextBox 6">
            <a:extLst>
              <a:ext uri="{FF2B5EF4-FFF2-40B4-BE49-F238E27FC236}">
                <a16:creationId xmlns:a16="http://schemas.microsoft.com/office/drawing/2014/main" id="{DB5FE238-1776-7413-BE6E-5AA811205ADB}"/>
              </a:ext>
            </a:extLst>
          </p:cNvPr>
          <p:cNvSpPr txBox="1"/>
          <p:nvPr/>
        </p:nvSpPr>
        <p:spPr>
          <a:xfrm>
            <a:off x="350808" y="2080620"/>
            <a:ext cx="8382000" cy="5693866"/>
          </a:xfrm>
          <a:prstGeom prst="rect">
            <a:avLst/>
          </a:prstGeom>
          <a:noFill/>
        </p:spPr>
        <p:txBody>
          <a:bodyPr wrap="square" lIns="91440" tIns="45720" rIns="91440" bIns="45720" rtlCol="0" anchor="t">
            <a:spAutoFit/>
          </a:bodyPr>
          <a:lstStyle/>
          <a:p>
            <a:pPr algn="ctr"/>
            <a:r>
              <a:rPr lang="en-US" sz="4400" dirty="0"/>
              <a:t>Stephanie Valdivia, Title l Parent Contact</a:t>
            </a:r>
          </a:p>
          <a:p>
            <a:pPr algn="ctr"/>
            <a:r>
              <a:rPr lang="en-US" sz="4400" dirty="0">
                <a:hlinkClick r:id="rId3"/>
              </a:rPr>
              <a:t>valdivia.stephanie@newton.k12.ga.us</a:t>
            </a:r>
            <a:endParaRPr lang="en-US" sz="4400" dirty="0"/>
          </a:p>
          <a:p>
            <a:pPr algn="ctr"/>
            <a:endParaRPr lang="en-US" sz="4400" dirty="0"/>
          </a:p>
          <a:p>
            <a:pPr algn="ctr"/>
            <a:r>
              <a:rPr lang="en-US" sz="4400" dirty="0"/>
              <a:t>770-385-6906</a:t>
            </a:r>
          </a:p>
          <a:p>
            <a:pPr algn="ctr"/>
            <a:endParaRPr lang="en-US" dirty="0">
              <a:solidFill>
                <a:srgbClr val="FF0000"/>
              </a:solidFill>
            </a:endParaRPr>
          </a:p>
          <a:p>
            <a:pPr algn="ctr"/>
            <a:endParaRPr lang="en-US" sz="3200" dirty="0">
              <a:solidFill>
                <a:srgbClr val="002060"/>
              </a:solidFill>
              <a:cs typeface="Calibri" panose="020F0502020204030204"/>
            </a:endParaRPr>
          </a:p>
          <a:p>
            <a:pPr algn="ctr"/>
            <a:endParaRPr lang="en-US" dirty="0">
              <a:solidFill>
                <a:srgbClr val="002060"/>
              </a:solidFill>
              <a:cs typeface="Calibri" panose="020F0502020204030204"/>
            </a:endParaRPr>
          </a:p>
          <a:p>
            <a:pPr algn="ctr">
              <a:buFont typeface="Arial" pitchFamily="34" charset="0"/>
              <a:buChar char="•"/>
            </a:pPr>
            <a:endParaRPr lang="en-US" sz="3200" dirty="0">
              <a:solidFill>
                <a:srgbClr val="002060"/>
              </a:solidFill>
              <a:cs typeface="Calibri" panose="020F0502020204030204"/>
            </a:endParaRPr>
          </a:p>
        </p:txBody>
      </p:sp>
    </p:spTree>
    <p:extLst>
      <p:ext uri="{BB962C8B-B14F-4D97-AF65-F5344CB8AC3E}">
        <p14:creationId xmlns:p14="http://schemas.microsoft.com/office/powerpoint/2010/main" val="2873950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525" y="1317811"/>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1189022" y="762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District-Contact Information</a:t>
            </a:r>
          </a:p>
        </p:txBody>
      </p:sp>
      <p:sp>
        <p:nvSpPr>
          <p:cNvPr id="12" name="TextBox 11"/>
          <p:cNvSpPr txBox="1"/>
          <p:nvPr/>
        </p:nvSpPr>
        <p:spPr>
          <a:xfrm>
            <a:off x="406401" y="1593518"/>
            <a:ext cx="7848600" cy="5786199"/>
          </a:xfrm>
          <a:prstGeom prst="rect">
            <a:avLst/>
          </a:prstGeom>
          <a:noFill/>
        </p:spPr>
        <p:txBody>
          <a:bodyPr wrap="square" rtlCol="0">
            <a:spAutoFit/>
          </a:bodyPr>
          <a:lstStyle/>
          <a:p>
            <a:r>
              <a:rPr lang="en-US" sz="2800" dirty="0"/>
              <a:t> </a:t>
            </a:r>
          </a:p>
          <a:p>
            <a:endParaRPr lang="en-US" sz="2400" i="1" dirty="0"/>
          </a:p>
          <a:p>
            <a:pPr algn="ctr"/>
            <a:r>
              <a:rPr lang="en-US" sz="2400" dirty="0"/>
              <a:t>Dr. Andrea Kinney</a:t>
            </a:r>
          </a:p>
          <a:p>
            <a:pPr algn="ctr"/>
            <a:r>
              <a:rPr lang="en-US" sz="2400" i="1" dirty="0"/>
              <a:t>Director of Federal Programs</a:t>
            </a:r>
          </a:p>
          <a:p>
            <a:pPr algn="ctr"/>
            <a:r>
              <a:rPr lang="en-US" sz="2400" dirty="0"/>
              <a:t>770-787-1330 extension 1248</a:t>
            </a:r>
          </a:p>
          <a:p>
            <a:pPr algn="ctr"/>
            <a:r>
              <a:rPr lang="en-US" sz="2400" dirty="0">
                <a:hlinkClick r:id="rId3"/>
              </a:rPr>
              <a:t>kinney.andrea@newton.k12.ga.us</a:t>
            </a:r>
            <a:r>
              <a:rPr lang="en-US" sz="2400" dirty="0"/>
              <a:t> </a:t>
            </a:r>
          </a:p>
          <a:p>
            <a:pPr algn="ctr"/>
            <a:endParaRPr lang="en-US" sz="2400" dirty="0"/>
          </a:p>
          <a:p>
            <a:pPr algn="ctr"/>
            <a:r>
              <a:rPr lang="en-US" sz="2800" dirty="0"/>
              <a:t> </a:t>
            </a:r>
            <a:r>
              <a:rPr lang="en-US" sz="2400" dirty="0"/>
              <a:t>Wanda McKnight</a:t>
            </a:r>
          </a:p>
          <a:p>
            <a:pPr algn="ctr"/>
            <a:r>
              <a:rPr lang="en-US" sz="2400" i="1" dirty="0"/>
              <a:t>Family Engagement and Compliance Specialist</a:t>
            </a:r>
          </a:p>
          <a:p>
            <a:pPr algn="ctr"/>
            <a:r>
              <a:rPr lang="en-US" sz="2400" dirty="0"/>
              <a:t>770-787-1330 extension 1318</a:t>
            </a:r>
          </a:p>
          <a:p>
            <a:pPr algn="ctr"/>
            <a:r>
              <a:rPr lang="en-US" sz="2400" dirty="0">
                <a:hlinkClick r:id="rId4"/>
              </a:rPr>
              <a:t>mcknight.wanda@newton.k12.ga.us</a:t>
            </a:r>
            <a:endParaRPr lang="en-US" sz="2400" dirty="0"/>
          </a:p>
          <a:p>
            <a:pPr algn="ctr"/>
            <a:endParaRPr lang="en-US" sz="2400" dirty="0"/>
          </a:p>
          <a:p>
            <a:endParaRPr lang="en-US" dirty="0"/>
          </a:p>
          <a:p>
            <a:endParaRPr lang="en-US" sz="2800" dirty="0"/>
          </a:p>
          <a:p>
            <a:endParaRPr lang="en-US" sz="2800"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CSS Title I 2016_v2 3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56" y="1584058"/>
            <a:ext cx="9132744" cy="5143500"/>
          </a:xfrm>
          <a:prstGeom prst="rect">
            <a:avLst/>
          </a:prstGeom>
        </p:spPr>
      </p:pic>
      <p:sp>
        <p:nvSpPr>
          <p:cNvPr id="5" name="Title 8"/>
          <p:cNvSpPr>
            <a:spLocks noGrp="1"/>
          </p:cNvSpPr>
          <p:nvPr>
            <p:ph type="title"/>
          </p:nvPr>
        </p:nvSpPr>
        <p:spPr>
          <a:xfrm>
            <a:off x="-1" y="0"/>
            <a:ext cx="9132743" cy="1554163"/>
          </a:xfrm>
          <a:solidFill>
            <a:schemeClr val="tx1"/>
          </a:solidFill>
        </p:spPr>
        <p:txBody>
          <a:bodyPr>
            <a:normAutofit/>
          </a:bodyPr>
          <a:lstStyle/>
          <a:p>
            <a:pPr algn="ctr" eaLnBrk="1" hangingPunct="1">
              <a:defRPr/>
            </a:pPr>
            <a:r>
              <a:rPr lang="en-US" dirty="0">
                <a:ln w="500">
                  <a:solidFill>
                    <a:schemeClr val="bg1"/>
                  </a:solidFill>
                </a:ln>
                <a:solidFill>
                  <a:schemeClr val="bg1"/>
                </a:solidFill>
                <a:latin typeface="Georgia" pitchFamily="18" charset="0"/>
              </a:rPr>
              <a:t>What  is a Title I Schoolwide Program?</a:t>
            </a:r>
          </a:p>
        </p:txBody>
      </p:sp>
    </p:spTree>
    <p:extLst>
      <p:ext uri="{BB962C8B-B14F-4D97-AF65-F5344CB8AC3E}">
        <p14:creationId xmlns:p14="http://schemas.microsoft.com/office/powerpoint/2010/main" val="884145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81952"/>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a:xfrm>
            <a:off x="304800" y="1446454"/>
            <a:ext cx="8382000" cy="5293757"/>
          </a:xfrm>
          <a:prstGeom prst="rect">
            <a:avLst/>
          </a:prstGeom>
          <a:noFill/>
        </p:spPr>
        <p:txBody>
          <a:bodyPr wrap="square" rtlCol="0">
            <a:spAutoFit/>
          </a:bodyPr>
          <a:lstStyle/>
          <a:p>
            <a:r>
              <a:rPr lang="en-US" sz="1600" b="1" u="sng" dirty="0"/>
              <a:t>Strategic Goal Area I: Student achievement and success</a:t>
            </a:r>
            <a:endParaRPr lang="en-US" sz="1600" dirty="0"/>
          </a:p>
          <a:p>
            <a:pPr marL="285750" lvl="0" indent="-285750">
              <a:buFont typeface="Arial" panose="020B0604020202020204" pitchFamily="34" charset="0"/>
              <a:buChar char="•"/>
            </a:pPr>
            <a:r>
              <a:rPr lang="en-US" sz="1600" b="1" dirty="0"/>
              <a:t>Improve student mastery of standards</a:t>
            </a:r>
            <a:endParaRPr lang="en-US" sz="1600" dirty="0"/>
          </a:p>
          <a:p>
            <a:pPr marL="285750" lvl="0" indent="-285750">
              <a:buFont typeface="Arial" panose="020B0604020202020204" pitchFamily="34" charset="0"/>
              <a:buChar char="•"/>
            </a:pPr>
            <a:r>
              <a:rPr lang="en-US" sz="1600" b="1" dirty="0"/>
              <a:t>Increase opportunities for students to demonstrate success</a:t>
            </a:r>
            <a:r>
              <a:rPr lang="en-US" sz="1600" dirty="0"/>
              <a:t> </a:t>
            </a:r>
            <a:r>
              <a:rPr lang="en-US" sz="1600" b="1" dirty="0"/>
              <a:t>beyond test scores </a:t>
            </a:r>
            <a:endParaRPr lang="en-US" sz="1600" dirty="0"/>
          </a:p>
          <a:p>
            <a:pPr marL="285750" lvl="0" indent="-285750">
              <a:buFont typeface="Arial" panose="020B0604020202020204" pitchFamily="34" charset="0"/>
              <a:buChar char="•"/>
            </a:pPr>
            <a:r>
              <a:rPr lang="en-US" sz="1600" b="1" dirty="0"/>
              <a:t>Increase graduation rate</a:t>
            </a:r>
            <a:endParaRPr lang="en-US" sz="1600" dirty="0"/>
          </a:p>
          <a:p>
            <a:pPr lvl="0"/>
            <a:r>
              <a:rPr lang="en-US" sz="1600" b="1" u="sng" dirty="0"/>
              <a:t>Strategic Goal Area II: High-quality workforce</a:t>
            </a:r>
            <a:endParaRPr lang="en-US" sz="1600" dirty="0"/>
          </a:p>
          <a:p>
            <a:pPr marL="285750" lvl="0" indent="-285750">
              <a:buFont typeface="Arial" panose="020B0604020202020204" pitchFamily="34" charset="0"/>
              <a:buChar char="•"/>
            </a:pPr>
            <a:r>
              <a:rPr lang="en-US" sz="1600" b="1" dirty="0"/>
              <a:t>Improve recruitment process to identify and hire high-quality staff</a:t>
            </a:r>
            <a:endParaRPr lang="en-US" sz="1600" dirty="0"/>
          </a:p>
          <a:p>
            <a:pPr marL="285750" lvl="0" indent="-285750">
              <a:buFont typeface="Arial" panose="020B0604020202020204" pitchFamily="34" charset="0"/>
              <a:buChar char="•"/>
            </a:pPr>
            <a:r>
              <a:rPr lang="en-US" sz="1600" b="1" dirty="0"/>
              <a:t>Increase capacity of staff to deliver and support high-quality instruction</a:t>
            </a:r>
            <a:endParaRPr lang="en-US" sz="1600" dirty="0"/>
          </a:p>
          <a:p>
            <a:pPr marL="285750" lvl="0" indent="-285750">
              <a:buFont typeface="Arial" panose="020B0604020202020204" pitchFamily="34" charset="0"/>
              <a:buChar char="•"/>
            </a:pPr>
            <a:r>
              <a:rPr lang="en-US" sz="1600" b="1" dirty="0"/>
              <a:t>Improve retention rate of high-performing personnel</a:t>
            </a:r>
            <a:endParaRPr lang="en-US" sz="1600" dirty="0"/>
          </a:p>
          <a:p>
            <a:pPr lvl="0"/>
            <a:r>
              <a:rPr lang="en-US" sz="1600" b="1" u="sng" dirty="0"/>
              <a:t>Strategic Goal Area III: Culture. Climate, &amp; Communication</a:t>
            </a:r>
            <a:endParaRPr lang="en-US" sz="1600" dirty="0"/>
          </a:p>
          <a:p>
            <a:pPr marL="285750" lvl="0" indent="-285750">
              <a:buFont typeface="Arial" panose="020B0604020202020204" pitchFamily="34" charset="0"/>
              <a:buChar char="•"/>
            </a:pPr>
            <a:r>
              <a:rPr lang="en-US" sz="1600" b="1" dirty="0"/>
              <a:t>Provide equitable and inclusive learning and work environments at all levels of the district</a:t>
            </a:r>
            <a:endParaRPr lang="en-US" sz="1600" dirty="0"/>
          </a:p>
          <a:p>
            <a:pPr marL="285750" lvl="0" indent="-285750">
              <a:buFont typeface="Arial" panose="020B0604020202020204" pitchFamily="34" charset="0"/>
              <a:buChar char="•"/>
            </a:pPr>
            <a:r>
              <a:rPr lang="en-US" sz="1600" b="1" dirty="0"/>
              <a:t>Improve the quality of two-way communication with all stakeholders </a:t>
            </a:r>
            <a:endParaRPr lang="en-US" sz="1600" dirty="0"/>
          </a:p>
          <a:p>
            <a:pPr marL="285750" lvl="0" indent="-285750">
              <a:buFont typeface="Arial" panose="020B0604020202020204" pitchFamily="34" charset="0"/>
              <a:buChar char="•"/>
            </a:pPr>
            <a:r>
              <a:rPr lang="en-US" sz="1600" b="1" dirty="0"/>
              <a:t>Increase effective  community partnerships</a:t>
            </a:r>
            <a:endParaRPr lang="en-US" sz="1600" dirty="0"/>
          </a:p>
          <a:p>
            <a:r>
              <a:rPr lang="en-US" sz="1600" b="1" u="sng" dirty="0"/>
              <a:t>Strategic Goal Area IV: Organizational and operational effectiveness</a:t>
            </a:r>
            <a:endParaRPr lang="en-US" sz="1600" dirty="0"/>
          </a:p>
          <a:p>
            <a:pPr marL="285750" lvl="0" indent="-285750">
              <a:buFont typeface="Arial" panose="020B0604020202020204" pitchFamily="34" charset="0"/>
              <a:buChar char="•"/>
            </a:pPr>
            <a:r>
              <a:rPr lang="en-US" sz="1600" b="1" dirty="0"/>
              <a:t>Ensure a systemic culture of safety</a:t>
            </a:r>
            <a:endParaRPr lang="en-US" sz="1600" dirty="0"/>
          </a:p>
          <a:p>
            <a:pPr marL="285750" lvl="0" indent="-285750">
              <a:buFont typeface="Arial" panose="020B0604020202020204" pitchFamily="34" charset="0"/>
              <a:buChar char="•"/>
            </a:pPr>
            <a:r>
              <a:rPr lang="en-US" sz="1600" b="1" dirty="0"/>
              <a:t>Provide high-quality operational and instructional supports</a:t>
            </a:r>
            <a:endParaRPr lang="en-US" sz="1600" dirty="0"/>
          </a:p>
          <a:p>
            <a:pPr marL="285750" lvl="0" indent="-285750">
              <a:buFont typeface="Arial" panose="020B0604020202020204" pitchFamily="34" charset="0"/>
              <a:buChar char="•"/>
            </a:pPr>
            <a:r>
              <a:rPr lang="en-US" sz="1600" b="1" dirty="0"/>
              <a:t>Increase the quality and presence of professional learning communities to improve</a:t>
            </a:r>
            <a:r>
              <a:rPr lang="en-US" sz="1600" dirty="0"/>
              <a:t> </a:t>
            </a:r>
            <a:r>
              <a:rPr lang="en-US" sz="1600" b="1" dirty="0"/>
              <a:t>performance and ensure continuous improvement</a:t>
            </a:r>
            <a:endParaRPr lang="en-US" sz="1600" dirty="0"/>
          </a:p>
          <a:p>
            <a:pPr marL="285750" lvl="0" indent="-285750">
              <a:buFont typeface="Arial" panose="020B0604020202020204" pitchFamily="34" charset="0"/>
              <a:buChar char="•"/>
            </a:pPr>
            <a:r>
              <a:rPr lang="en-US" sz="1600" b="1" dirty="0"/>
              <a:t>Increase effectiveness utilizing  performance development/management strategies </a:t>
            </a:r>
            <a:endParaRPr lang="en-US" sz="1600" dirty="0"/>
          </a:p>
          <a:p>
            <a:pPr algn="ctr"/>
            <a:endParaRPr lang="en-US" dirty="0">
              <a:solidFill>
                <a:srgbClr val="002060"/>
              </a:solidFill>
            </a:endParaRPr>
          </a:p>
          <a:p>
            <a:pPr algn="ctr">
              <a:buFont typeface="Arial" pitchFamily="34" charset="0"/>
              <a:buChar char="•"/>
            </a:pPr>
            <a:endParaRPr lang="en-US" sz="3200" dirty="0">
              <a:solidFill>
                <a:srgbClr val="002060"/>
              </a:solidFill>
            </a:endParaRPr>
          </a:p>
        </p:txBody>
      </p:sp>
      <p:sp>
        <p:nvSpPr>
          <p:cNvPr id="8" name="Title 8"/>
          <p:cNvSpPr>
            <a:spLocks noGrp="1"/>
          </p:cNvSpPr>
          <p:nvPr>
            <p:ph type="title"/>
          </p:nvPr>
        </p:nvSpPr>
        <p:spPr>
          <a:xfrm>
            <a:off x="416859" y="122913"/>
            <a:ext cx="8269941" cy="1054698"/>
          </a:xfrm>
          <a:solidFill>
            <a:schemeClr val="tx1"/>
          </a:solidFill>
        </p:spPr>
        <p:txBody>
          <a:bodyPr>
            <a:normAutofit/>
          </a:bodyPr>
          <a:lstStyle/>
          <a:p>
            <a:pPr algn="ctr" eaLnBrk="1" hangingPunct="1">
              <a:defRPr/>
            </a:pPr>
            <a:r>
              <a:rPr lang="en-US" sz="3200" dirty="0">
                <a:ln w="500">
                  <a:solidFill>
                    <a:schemeClr val="bg1"/>
                  </a:solidFill>
                </a:ln>
                <a:solidFill>
                  <a:schemeClr val="bg1"/>
                </a:solidFill>
                <a:latin typeface="Georgia" pitchFamily="18" charset="0"/>
              </a:rPr>
              <a:t>NCSS District Goals and Performance Objectives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954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304800" y="152400"/>
            <a:ext cx="8610600" cy="1066800"/>
          </a:xfrm>
          <a:solidFill>
            <a:schemeClr val="tx1"/>
          </a:solidFill>
        </p:spPr>
        <p:txBody>
          <a:bodyPr>
            <a:normAutofit/>
          </a:bodyPr>
          <a:lstStyle/>
          <a:p>
            <a:pPr algn="ctr" eaLnBrk="1" hangingPunct="1">
              <a:defRPr/>
            </a:pPr>
            <a:r>
              <a:rPr lang="en-US" sz="2800" dirty="0">
                <a:ln w="500">
                  <a:solidFill>
                    <a:schemeClr val="bg1"/>
                  </a:solidFill>
                </a:ln>
                <a:solidFill>
                  <a:schemeClr val="bg1"/>
                </a:solidFill>
                <a:latin typeface="Georgia" pitchFamily="18" charset="0"/>
              </a:rPr>
              <a:t>Title I School-Wide Goals</a:t>
            </a:r>
          </a:p>
        </p:txBody>
      </p:sp>
      <p:sp>
        <p:nvSpPr>
          <p:cNvPr id="10" name="TextBox 9"/>
          <p:cNvSpPr txBox="1"/>
          <p:nvPr/>
        </p:nvSpPr>
        <p:spPr>
          <a:xfrm>
            <a:off x="304800" y="1752600"/>
            <a:ext cx="8382000" cy="4938531"/>
          </a:xfrm>
          <a:prstGeom prst="rect">
            <a:avLst/>
          </a:prstGeom>
          <a:noFill/>
        </p:spPr>
        <p:txBody>
          <a:bodyPr wrap="square" lIns="91440" tIns="45720" rIns="91440" bIns="45720" rtlCol="0" anchor="t">
            <a:spAutoFit/>
          </a:bodyPr>
          <a:lstStyle/>
          <a:p>
            <a:pPr marL="0" marR="0" indent="0" algn="ctr">
              <a:lnSpc>
                <a:spcPct val="115000"/>
              </a:lnSpc>
              <a:spcBef>
                <a:spcPts val="0"/>
              </a:spcBef>
              <a:spcAft>
                <a:spcPts val="1000"/>
              </a:spcAft>
            </a:pPr>
            <a:r>
              <a:rPr lang="en-US" sz="4400" b="1" kern="1400" dirty="0">
                <a:ln>
                  <a:noFill/>
                </a:ln>
                <a:solidFill>
                  <a:srgbClr val="000000"/>
                </a:solidFill>
                <a:effectLst/>
                <a:latin typeface="Arial Bold" panose="020B0704020202020204" pitchFamily="34" charset="0"/>
              </a:rPr>
              <a:t>2023-24 School Goals</a:t>
            </a:r>
            <a:endParaRPr lang="en-US" sz="4400" kern="1400" dirty="0">
              <a:ln>
                <a:noFill/>
              </a:ln>
              <a:solidFill>
                <a:srgbClr val="000000"/>
              </a:solidFill>
              <a:effectLst/>
              <a:latin typeface="Times New Roman" panose="02020603050405020304" pitchFamily="18" charset="0"/>
            </a:endParaRPr>
          </a:p>
          <a:p>
            <a:pPr marL="0" marR="0" indent="0" algn="ctr">
              <a:lnSpc>
                <a:spcPct val="115000"/>
              </a:lnSpc>
              <a:spcBef>
                <a:spcPts val="0"/>
              </a:spcBef>
              <a:spcAft>
                <a:spcPts val="1000"/>
              </a:spcAft>
            </a:pPr>
            <a:r>
              <a:rPr lang="en-US" sz="3000" kern="1400" dirty="0">
                <a:ln>
                  <a:noFill/>
                </a:ln>
                <a:solidFill>
                  <a:srgbClr val="000000"/>
                </a:solidFill>
                <a:effectLst/>
                <a:latin typeface="Calibri" panose="020F0502020204030204" pitchFamily="34" charset="0"/>
              </a:rPr>
              <a:t>By the end of the school year, students in grades K-5 will increase their ELA/Reading scores by 5 points as measured by </a:t>
            </a:r>
            <a:r>
              <a:rPr lang="en-US" sz="3000" kern="1400" dirty="0" err="1">
                <a:ln>
                  <a:noFill/>
                </a:ln>
                <a:solidFill>
                  <a:srgbClr val="000000"/>
                </a:solidFill>
                <a:effectLst/>
                <a:latin typeface="Calibri" panose="020F0502020204030204" pitchFamily="34" charset="0"/>
              </a:rPr>
              <a:t>FastBridge</a:t>
            </a:r>
            <a:r>
              <a:rPr lang="en-US" sz="3000" kern="1400" dirty="0">
                <a:ln>
                  <a:noFill/>
                </a:ln>
                <a:solidFill>
                  <a:srgbClr val="000000"/>
                </a:solidFill>
                <a:effectLst/>
                <a:latin typeface="Calibri" panose="020F0502020204030204" pitchFamily="34" charset="0"/>
              </a:rPr>
              <a:t>.</a:t>
            </a:r>
          </a:p>
          <a:p>
            <a:pPr marL="0" marR="0" indent="0" algn="ctr">
              <a:lnSpc>
                <a:spcPct val="115000"/>
              </a:lnSpc>
              <a:spcBef>
                <a:spcPts val="0"/>
              </a:spcBef>
              <a:spcAft>
                <a:spcPts val="1000"/>
              </a:spcAft>
            </a:pPr>
            <a:endParaRPr lang="en-US" sz="3000" kern="1400" dirty="0">
              <a:ln>
                <a:noFill/>
              </a:ln>
              <a:solidFill>
                <a:srgbClr val="000000"/>
              </a:solidFill>
              <a:effectLst/>
              <a:latin typeface="Times New Roman" panose="02020603050405020304" pitchFamily="18" charset="0"/>
            </a:endParaRPr>
          </a:p>
          <a:p>
            <a:pPr marL="0" marR="0" indent="0" algn="ctr">
              <a:lnSpc>
                <a:spcPct val="115000"/>
              </a:lnSpc>
              <a:spcBef>
                <a:spcPts val="0"/>
              </a:spcBef>
              <a:spcAft>
                <a:spcPts val="1000"/>
              </a:spcAft>
            </a:pPr>
            <a:r>
              <a:rPr lang="en-US" sz="3000" kern="1400" dirty="0">
                <a:ln>
                  <a:noFill/>
                </a:ln>
                <a:solidFill>
                  <a:srgbClr val="000000"/>
                </a:solidFill>
                <a:effectLst/>
                <a:latin typeface="Calibri" panose="020F0502020204030204" pitchFamily="34" charset="0"/>
              </a:rPr>
              <a:t>By the end of the school year, students in grades K-5 will increase their math scores by 5 points as measured by </a:t>
            </a:r>
            <a:r>
              <a:rPr lang="en-US" sz="3000" kern="1400" dirty="0" err="1">
                <a:ln>
                  <a:noFill/>
                </a:ln>
                <a:solidFill>
                  <a:srgbClr val="000000"/>
                </a:solidFill>
                <a:effectLst/>
                <a:latin typeface="Calibri" panose="020F0502020204030204" pitchFamily="34" charset="0"/>
              </a:rPr>
              <a:t>FastBridge</a:t>
            </a:r>
            <a:r>
              <a:rPr lang="en-US" sz="3000" kern="1400" dirty="0">
                <a:ln>
                  <a:noFill/>
                </a:ln>
                <a:solidFill>
                  <a:srgbClr val="000000"/>
                </a:solidFill>
                <a:effectLst/>
                <a:latin typeface="Calibri" panose="020F0502020204030204" pitchFamily="34" charset="0"/>
              </a:rPr>
              <a:t>.</a:t>
            </a:r>
            <a:endParaRPr lang="en-US" sz="30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35132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637" y="1736435"/>
            <a:ext cx="8238972" cy="4424219"/>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endParaRPr lang="en-US" dirty="0">
              <a:solidFill>
                <a:schemeClr val="tx1"/>
              </a:solidFill>
              <a:cs typeface="Calibri"/>
            </a:endParaRPr>
          </a:p>
          <a:p>
            <a:pPr marL="342900" lvl="0" indent="-342900">
              <a:buFont typeface="+mj-lt"/>
              <a:buAutoNum type="arabicPeriod"/>
              <a:defRPr/>
            </a:pPr>
            <a:endParaRPr lang="en-US" dirty="0">
              <a:solidFill>
                <a:srgbClr val="FF0000"/>
              </a:solidFill>
            </a:endParaRPr>
          </a:p>
          <a:p>
            <a:r>
              <a:rPr lang="en-US" b="1" dirty="0">
                <a:solidFill>
                  <a:schemeClr val="tx1"/>
                </a:solidFill>
              </a:rPr>
              <a:t>Homeless and Foster Care Education Programs-</a:t>
            </a:r>
            <a:r>
              <a:rPr lang="en-US" dirty="0">
                <a:solidFill>
                  <a:schemeClr val="tx1"/>
                </a:solidFill>
              </a:rPr>
              <a:t>The school district is required to provide uninterrupted educational services for students who are temporarily displaced (homeless) or living in foster care.  Students may attend their school of origin or their home zoned school; based on what is in the best interest of the child. </a:t>
            </a:r>
          </a:p>
          <a:p>
            <a:r>
              <a:rPr lang="en-US" b="1" dirty="0">
                <a:solidFill>
                  <a:schemeClr val="tx1"/>
                </a:solidFill>
              </a:rPr>
              <a:t>Contact Person:</a:t>
            </a:r>
            <a:r>
              <a:rPr lang="en-US" dirty="0">
                <a:solidFill>
                  <a:schemeClr val="tx1"/>
                </a:solidFill>
              </a:rPr>
              <a:t> Khiem Reed </a:t>
            </a:r>
            <a:r>
              <a:rPr lang="en-US" dirty="0">
                <a:solidFill>
                  <a:schemeClr val="tx1"/>
                </a:solidFill>
                <a:hlinkClick r:id="rId3"/>
              </a:rPr>
              <a:t>reed.khiem@newton.k12.ga.us</a:t>
            </a:r>
            <a:endParaRPr lang="en-US" dirty="0">
              <a:solidFill>
                <a:schemeClr val="tx1"/>
              </a:solidFill>
            </a:endParaRPr>
          </a:p>
          <a:p>
            <a:endParaRPr lang="en-US" dirty="0">
              <a:solidFill>
                <a:schemeClr val="tx1"/>
              </a:solidFill>
            </a:endParaRPr>
          </a:p>
          <a:p>
            <a:endParaRPr lang="en-US" b="1" dirty="0">
              <a:solidFill>
                <a:schemeClr val="tx1"/>
              </a:solidFill>
            </a:endParaRPr>
          </a:p>
          <a:p>
            <a:r>
              <a:rPr lang="en-US" b="1" dirty="0">
                <a:solidFill>
                  <a:schemeClr val="tx1"/>
                </a:solidFill>
              </a:rPr>
              <a:t>Migrant Education Program-</a:t>
            </a:r>
            <a:r>
              <a:rPr lang="en-US" dirty="0">
                <a:solidFill>
                  <a:schemeClr val="tx1"/>
                </a:solidFill>
              </a:rPr>
              <a:t>The</a:t>
            </a:r>
            <a:r>
              <a:rPr lang="en-US" b="1" dirty="0">
                <a:solidFill>
                  <a:schemeClr val="tx1"/>
                </a:solidFill>
              </a:rPr>
              <a:t> </a:t>
            </a:r>
            <a:r>
              <a:rPr lang="en-US" dirty="0">
                <a:solidFill>
                  <a:schemeClr val="tx1"/>
                </a:solidFill>
              </a:rPr>
              <a:t>Migrant Education Program (MEP) is a federally funded program designed to support comprehensive educational programs for migrant children to help reduce the educational disruption and other problems that result from repeated moves. </a:t>
            </a:r>
            <a:endParaRPr lang="en-US" dirty="0">
              <a:solidFill>
                <a:schemeClr val="tx1"/>
              </a:solidFill>
              <a:cs typeface="Calibri"/>
            </a:endParaRPr>
          </a:p>
          <a:p>
            <a:r>
              <a:rPr lang="en-US" b="1" dirty="0">
                <a:solidFill>
                  <a:schemeClr val="tx1"/>
                </a:solidFill>
              </a:rPr>
              <a:t>Contact person: </a:t>
            </a:r>
            <a:r>
              <a:rPr lang="en-US" b="1" dirty="0">
                <a:solidFill>
                  <a:srgbClr val="FF0000"/>
                </a:solidFill>
              </a:rPr>
              <a:t>Mrs. Michelle Campbell - campbell.michelle</a:t>
            </a:r>
            <a:r>
              <a:rPr lang="en-US" dirty="0">
                <a:solidFill>
                  <a:srgbClr val="FF0000"/>
                </a:solidFill>
                <a:hlinkClick r:id="rId4">
                  <a:extLst>
                    <a:ext uri="{A12FA001-AC4F-418D-AE19-62706E023703}">
                      <ahyp:hlinkClr xmlns:ahyp="http://schemas.microsoft.com/office/drawing/2018/hyperlinkcolor" val="tx"/>
                    </a:ext>
                  </a:extLst>
                </a:hlinkClick>
              </a:rPr>
              <a:t>@newton.k12.ga.us</a:t>
            </a:r>
            <a:endParaRPr lang="en-US" dirty="0">
              <a:solidFill>
                <a:srgbClr val="FF0000"/>
              </a:solidFill>
            </a:endParaRPr>
          </a:p>
          <a:p>
            <a:pPr lvl="0" algn="ctr">
              <a:defRPr/>
            </a:pPr>
            <a:r>
              <a:rPr lang="en-US" sz="1200" dirty="0">
                <a:solidFill>
                  <a:schemeClr val="tx1"/>
                </a:solidFill>
              </a:rPr>
              <a:t> </a:t>
            </a:r>
          </a:p>
        </p:txBody>
      </p:sp>
      <p:sp>
        <p:nvSpPr>
          <p:cNvPr id="9" name="Title 8"/>
          <p:cNvSpPr>
            <a:spLocks noGrp="1"/>
          </p:cNvSpPr>
          <p:nvPr>
            <p:ph type="title"/>
          </p:nvPr>
        </p:nvSpPr>
        <p:spPr>
          <a:xfrm>
            <a:off x="0" y="0"/>
            <a:ext cx="8915400" cy="1295400"/>
          </a:xfrm>
          <a:solidFill>
            <a:schemeClr val="tx1"/>
          </a:solidFill>
        </p:spPr>
        <p:txBody>
          <a:bodyPr>
            <a:noAutofit/>
          </a:bodyPr>
          <a:lstStyle/>
          <a:p>
            <a:pPr algn="ctr">
              <a:defRPr/>
            </a:pPr>
            <a:br>
              <a:rPr lang="en-US" sz="2800" dirty="0">
                <a:ln w="500">
                  <a:solidFill>
                    <a:schemeClr val="bg1"/>
                  </a:solidFill>
                </a:ln>
                <a:solidFill>
                  <a:schemeClr val="bg1"/>
                </a:solidFill>
                <a:latin typeface="Georgia" pitchFamily="18" charset="0"/>
              </a:rPr>
            </a:br>
            <a:br>
              <a:rPr lang="en-US" sz="2800" dirty="0">
                <a:ln w="500">
                  <a:solidFill>
                    <a:schemeClr val="bg1"/>
                  </a:solidFill>
                </a:ln>
                <a:solidFill>
                  <a:schemeClr val="bg1"/>
                </a:solidFill>
                <a:latin typeface="Georgia" pitchFamily="18" charset="0"/>
              </a:rPr>
            </a:br>
            <a:br>
              <a:rPr lang="en-US" sz="2800" dirty="0">
                <a:ln w="500">
                  <a:solidFill>
                    <a:schemeClr val="bg1"/>
                  </a:solidFill>
                </a:ln>
                <a:solidFill>
                  <a:schemeClr val="bg1"/>
                </a:solidFill>
                <a:latin typeface="Georgia" pitchFamily="18" charset="0"/>
              </a:rPr>
            </a:br>
            <a:br>
              <a:rPr lang="en-US" sz="2800" dirty="0">
                <a:ln w="500">
                  <a:solidFill>
                    <a:schemeClr val="bg1"/>
                  </a:solidFill>
                </a:ln>
                <a:solidFill>
                  <a:schemeClr val="bg1"/>
                </a:solidFill>
                <a:latin typeface="Georgia" pitchFamily="18" charset="0"/>
              </a:rPr>
            </a:br>
            <a:r>
              <a:rPr lang="en-US" sz="3600" dirty="0">
                <a:ln w="500">
                  <a:solidFill>
                    <a:schemeClr val="bg1"/>
                  </a:solidFill>
                </a:ln>
                <a:solidFill>
                  <a:schemeClr val="bg1"/>
                </a:solidFill>
                <a:latin typeface="Georgia" pitchFamily="18" charset="0"/>
              </a:rPr>
              <a:t>What programs/supports are in place to help my child? </a:t>
            </a:r>
            <a:br>
              <a:rPr lang="en-US" sz="3600" dirty="0">
                <a:ln w="500">
                  <a:solidFill>
                    <a:schemeClr val="bg1"/>
                  </a:solidFill>
                </a:ln>
                <a:solidFill>
                  <a:schemeClr val="bg1"/>
                </a:solidFill>
                <a:latin typeface="Georgia" pitchFamily="18" charset="0"/>
              </a:rPr>
            </a:br>
            <a:br>
              <a:rPr lang="en-US" sz="2800" dirty="0">
                <a:ln w="500">
                  <a:solidFill>
                    <a:schemeClr val="bg1"/>
                  </a:solidFill>
                </a:ln>
                <a:solidFill>
                  <a:schemeClr val="bg1"/>
                </a:solidFill>
                <a:latin typeface="Georgia" pitchFamily="18" charset="0"/>
              </a:rPr>
            </a:br>
            <a:br>
              <a:rPr lang="en-US" sz="2800" dirty="0">
                <a:ln w="500">
                  <a:solidFill>
                    <a:schemeClr val="bg1"/>
                  </a:solidFill>
                </a:ln>
                <a:solidFill>
                  <a:schemeClr val="bg1"/>
                </a:solidFill>
                <a:latin typeface="Georgia" pitchFamily="18" charset="0"/>
              </a:rPr>
            </a:br>
            <a:br>
              <a:rPr lang="en-US" sz="2800" dirty="0">
                <a:ln w="500">
                  <a:solidFill>
                    <a:schemeClr val="bg1"/>
                  </a:solidFill>
                </a:ln>
                <a:solidFill>
                  <a:schemeClr val="bg1"/>
                </a:solidFill>
                <a:latin typeface="Georgia" pitchFamily="18" charset="0"/>
              </a:rPr>
            </a:br>
            <a:endParaRPr lang="en-US" sz="2800" dirty="0">
              <a:ln w="500">
                <a:solidFill>
                  <a:schemeClr val="bg1"/>
                </a:solidFill>
              </a:ln>
              <a:solidFill>
                <a:schemeClr val="bg1"/>
              </a:solidFill>
              <a:latin typeface="Georgia" pitchFamily="18" charset="0"/>
            </a:endParaRPr>
          </a:p>
        </p:txBody>
      </p:sp>
    </p:spTree>
    <p:extLst>
      <p:ext uri="{BB962C8B-B14F-4D97-AF65-F5344CB8AC3E}">
        <p14:creationId xmlns:p14="http://schemas.microsoft.com/office/powerpoint/2010/main" val="375473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0440"/>
            <a:ext cx="9144000" cy="1295401"/>
          </a:xfrm>
          <a:solidFill>
            <a:schemeClr val="tx1"/>
          </a:solidFill>
        </p:spPr>
        <p:txBody>
          <a:bodyPr>
            <a:normAutofit/>
          </a:bodyPr>
          <a:lstStyle/>
          <a:p>
            <a:pPr algn="ctr">
              <a:defRPr/>
            </a:pPr>
            <a:r>
              <a:rPr lang="en-US" dirty="0">
                <a:ln w="500">
                  <a:solidFill>
                    <a:schemeClr val="bg1"/>
                  </a:solidFill>
                </a:ln>
                <a:solidFill>
                  <a:schemeClr val="bg1"/>
                </a:solidFill>
                <a:latin typeface="Georgia" pitchFamily="18" charset="0"/>
              </a:rPr>
              <a:t>Goals and Strategies</a:t>
            </a:r>
          </a:p>
        </p:txBody>
      </p:sp>
      <p:pic>
        <p:nvPicPr>
          <p:cNvPr id="6" name="Picture 5">
            <a:extLst>
              <a:ext uri="{FF2B5EF4-FFF2-40B4-BE49-F238E27FC236}">
                <a16:creationId xmlns:a16="http://schemas.microsoft.com/office/drawing/2014/main" id="{ED2A2971-0C27-C1EF-5F71-50B669501AAC}"/>
              </a:ext>
            </a:extLst>
          </p:cNvPr>
          <p:cNvPicPr>
            <a:picLocks noChangeAspect="1"/>
          </p:cNvPicPr>
          <p:nvPr/>
        </p:nvPicPr>
        <p:blipFill>
          <a:blip r:embed="rId3"/>
          <a:stretch>
            <a:fillRect/>
          </a:stretch>
        </p:blipFill>
        <p:spPr>
          <a:xfrm>
            <a:off x="852256" y="603682"/>
            <a:ext cx="7173158" cy="6254318"/>
          </a:xfrm>
          <a:prstGeom prst="rect">
            <a:avLst/>
          </a:prstGeom>
        </p:spPr>
      </p:pic>
    </p:spTree>
    <p:extLst>
      <p:ext uri="{BB962C8B-B14F-4D97-AF65-F5344CB8AC3E}">
        <p14:creationId xmlns:p14="http://schemas.microsoft.com/office/powerpoint/2010/main" val="221763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0440"/>
            <a:ext cx="9144000" cy="1295401"/>
          </a:xfrm>
          <a:solidFill>
            <a:schemeClr val="tx1"/>
          </a:solidFill>
        </p:spPr>
        <p:txBody>
          <a:bodyPr>
            <a:normAutofit/>
          </a:bodyPr>
          <a:lstStyle/>
          <a:p>
            <a:pPr algn="ctr">
              <a:defRPr/>
            </a:pPr>
            <a:r>
              <a:rPr lang="en-US" dirty="0">
                <a:ln w="500">
                  <a:solidFill>
                    <a:schemeClr val="bg1"/>
                  </a:solidFill>
                </a:ln>
                <a:solidFill>
                  <a:schemeClr val="bg1"/>
                </a:solidFill>
                <a:latin typeface="Georgia" pitchFamily="18" charset="0"/>
              </a:rPr>
              <a:t>Support Areas</a:t>
            </a:r>
            <a:br>
              <a:rPr lang="en-US" dirty="0">
                <a:ln w="500">
                  <a:solidFill>
                    <a:schemeClr val="bg1"/>
                  </a:solidFill>
                </a:ln>
                <a:solidFill>
                  <a:schemeClr val="bg1"/>
                </a:solidFill>
                <a:latin typeface="Georgia" pitchFamily="18" charset="0"/>
              </a:rPr>
            </a:br>
            <a:r>
              <a:rPr lang="en-US" dirty="0">
                <a:ln w="500">
                  <a:solidFill>
                    <a:schemeClr val="bg1"/>
                  </a:solidFill>
                </a:ln>
                <a:solidFill>
                  <a:schemeClr val="bg1"/>
                </a:solidFill>
                <a:latin typeface="Georgia" pitchFamily="18" charset="0"/>
              </a:rPr>
              <a:t>Parent and Family </a:t>
            </a:r>
            <a:r>
              <a:rPr lang="en-US" dirty="0" err="1">
                <a:ln w="500">
                  <a:solidFill>
                    <a:schemeClr val="bg1"/>
                  </a:solidFill>
                </a:ln>
                <a:solidFill>
                  <a:schemeClr val="bg1"/>
                </a:solidFill>
                <a:latin typeface="Georgia" pitchFamily="18" charset="0"/>
              </a:rPr>
              <a:t>Engagment</a:t>
            </a:r>
            <a:endParaRPr lang="en-US" dirty="0">
              <a:ln w="500">
                <a:solidFill>
                  <a:schemeClr val="bg1"/>
                </a:solidFill>
              </a:ln>
              <a:solidFill>
                <a:schemeClr val="bg1"/>
              </a:solidFill>
              <a:latin typeface="Georgia" pitchFamily="18" charset="0"/>
            </a:endParaRPr>
          </a:p>
        </p:txBody>
      </p:sp>
      <p:sp>
        <p:nvSpPr>
          <p:cNvPr id="3" name="TextBox 2">
            <a:extLst>
              <a:ext uri="{FF2B5EF4-FFF2-40B4-BE49-F238E27FC236}">
                <a16:creationId xmlns:a16="http://schemas.microsoft.com/office/drawing/2014/main" id="{0E6E5B1B-7779-3FF6-F2E4-5E5197A93DD6}"/>
              </a:ext>
            </a:extLst>
          </p:cNvPr>
          <p:cNvSpPr txBox="1"/>
          <p:nvPr/>
        </p:nvSpPr>
        <p:spPr>
          <a:xfrm>
            <a:off x="834501" y="1571348"/>
            <a:ext cx="6977849" cy="3970318"/>
          </a:xfrm>
          <a:prstGeom prst="rect">
            <a:avLst/>
          </a:prstGeom>
          <a:noFill/>
        </p:spPr>
        <p:txBody>
          <a:bodyPr wrap="square" rtlCol="0">
            <a:spAutoFit/>
          </a:bodyPr>
          <a:lstStyle/>
          <a:p>
            <a:r>
              <a:rPr lang="en-US" dirty="0"/>
              <a:t>Oak Hill had 177 parents respond to the Parent and Family Engagement Survey, 9 family members attend Literacy Night, and 16 family members attend math night.</a:t>
            </a:r>
          </a:p>
          <a:p>
            <a:endParaRPr lang="en-US" dirty="0"/>
          </a:p>
          <a:p>
            <a:r>
              <a:rPr lang="en-US" dirty="0"/>
              <a:t>Parents at Oak Hill are supporters, encouragers, monitors, advocates, decision makers, and collaborators in efforts to increase student achievement. Their involvement contributes to fewer discipline issues, better grades, and higher test scores. </a:t>
            </a:r>
          </a:p>
          <a:p>
            <a:endParaRPr lang="en-US" dirty="0"/>
          </a:p>
          <a:p>
            <a:r>
              <a:rPr lang="en-US" dirty="0"/>
              <a:t>Teachers have benefited from our Parent and Family Engagement program by building staff capacity and developing partnerships with families.  These sessions have resulted in higher quality customer service, shared responsibility with parents, and the creation of a welcoming school culture.</a:t>
            </a:r>
          </a:p>
        </p:txBody>
      </p:sp>
    </p:spTree>
    <p:extLst>
      <p:ext uri="{BB962C8B-B14F-4D97-AF65-F5344CB8AC3E}">
        <p14:creationId xmlns:p14="http://schemas.microsoft.com/office/powerpoint/2010/main" val="4176652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TM03457503[[fn=Quotable]]</Template>
  <TotalTime>2555</TotalTime>
  <Words>3709</Words>
  <Application>Microsoft Office PowerPoint</Application>
  <PresentationFormat>On-screen Show (4:3)</PresentationFormat>
  <Paragraphs>309</Paragraphs>
  <Slides>38</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Adobe Hebrew</vt:lpstr>
      <vt:lpstr>Arial</vt:lpstr>
      <vt:lpstr>Arial Bold</vt:lpstr>
      <vt:lpstr>Calibri</vt:lpstr>
      <vt:lpstr>Calibri Light</vt:lpstr>
      <vt:lpstr>Georgia</vt:lpstr>
      <vt:lpstr>Imprint MT Shadow</vt:lpstr>
      <vt:lpstr>Times New Roman</vt:lpstr>
      <vt:lpstr>Wingdings 2</vt:lpstr>
      <vt:lpstr>Office Theme</vt:lpstr>
      <vt:lpstr>Title I Schoolwide Annual Parent Orientation Meeting  </vt:lpstr>
      <vt:lpstr>What Is Title I?</vt:lpstr>
      <vt:lpstr>Two Service Models</vt:lpstr>
      <vt:lpstr>What  is a Title I Schoolwide Program?</vt:lpstr>
      <vt:lpstr>NCSS District Goals and Performance Objectives</vt:lpstr>
      <vt:lpstr>Title I School-Wide Goals</vt:lpstr>
      <vt:lpstr>    What programs/supports are in place to help my child?     </vt:lpstr>
      <vt:lpstr>Goals and Strategies</vt:lpstr>
      <vt:lpstr>Support Areas Parent and Family Engagment</vt:lpstr>
      <vt:lpstr>Support Areas Technology</vt:lpstr>
      <vt:lpstr>Support Areas Professional Learning</vt:lpstr>
      <vt:lpstr>Support Areas Student Behavior and Attendance</vt:lpstr>
      <vt:lpstr>What Curriculum Does Our School Use?</vt:lpstr>
      <vt:lpstr>What Test Will My Child be Taking?</vt:lpstr>
      <vt:lpstr>The four achievement levels on Georgia Milestones are beginning learner, developing learner, proficient learner, and distinguished learner. The general meaning of each of the four levels is provided below:</vt:lpstr>
      <vt:lpstr>PowerPoint Presentation</vt:lpstr>
      <vt:lpstr>PowerPoint Presentation</vt:lpstr>
      <vt:lpstr>PowerPoint Presentation</vt:lpstr>
      <vt:lpstr>The Four Achievement Levels for the GAA 2.0.</vt:lpstr>
      <vt:lpstr>How to access previous test performance, standards, and attendance?</vt:lpstr>
      <vt:lpstr>Our School has a  Title-I School-Wide Program</vt:lpstr>
      <vt:lpstr>How is Title I Parent Engagement Money Spent?</vt:lpstr>
      <vt:lpstr>What is Required by law for Parent and Family Engagement?</vt:lpstr>
      <vt:lpstr>Does my child’s teacher meet Professional Qualifications?  </vt:lpstr>
      <vt:lpstr>Parents!!!!!!!</vt:lpstr>
      <vt:lpstr> What is Parent  and Family Engagement?</vt:lpstr>
      <vt:lpstr>Title I Parent And Family Engagement</vt:lpstr>
      <vt:lpstr>Title I Parent and Family Engagement Activities</vt:lpstr>
      <vt:lpstr>Parent Connect</vt:lpstr>
      <vt:lpstr>Volunteer  Opportunities</vt:lpstr>
      <vt:lpstr>Parent Decision Making Opportunities</vt:lpstr>
      <vt:lpstr>Parent and Students Information Handbooks</vt:lpstr>
      <vt:lpstr> WASTE, FRAUD, ABUSE AND CORRUPTION Policy</vt:lpstr>
      <vt:lpstr> COMPLAINT PROCEDURES  </vt:lpstr>
      <vt:lpstr>Copyright Piracy</vt:lpstr>
      <vt:lpstr>Responding To Parents</vt:lpstr>
      <vt:lpstr>School-Contact Information</vt:lpstr>
      <vt:lpstr>District-Contact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Parental Involvement Under  No Child Left Behind</dc:title>
  <dc:subject>Education instruction school students teachers</dc:subject>
  <dc:creator>Lakeshia Mills</dc:creator>
  <cp:keywords>Education instruction school students teachers</cp:keywords>
  <dc:description>Futura BK font, 24pt.
Garamond, 44 pt. Headings</dc:description>
  <cp:lastModifiedBy>Stephanie  Valdivia</cp:lastModifiedBy>
  <cp:revision>31</cp:revision>
  <cp:lastPrinted>2022-07-17T23:44:37Z</cp:lastPrinted>
  <dcterms:created xsi:type="dcterms:W3CDTF">2008-08-28T17:37:47Z</dcterms:created>
  <dcterms:modified xsi:type="dcterms:W3CDTF">2023-08-11T12:22:31Z</dcterms:modified>
  <cp:category>Education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TC300022451033</vt:lpwstr>
  </property>
</Properties>
</file>